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8" r:id="rId2"/>
    <p:sldId id="258" r:id="rId3"/>
    <p:sldId id="265" r:id="rId4"/>
    <p:sldId id="292" r:id="rId5"/>
    <p:sldId id="307" r:id="rId6"/>
    <p:sldId id="299" r:id="rId7"/>
    <p:sldId id="293" r:id="rId8"/>
    <p:sldId id="294" r:id="rId9"/>
    <p:sldId id="291" r:id="rId10"/>
    <p:sldId id="296" r:id="rId11"/>
    <p:sldId id="295" r:id="rId12"/>
    <p:sldId id="297" r:id="rId13"/>
    <p:sldId id="301" r:id="rId14"/>
    <p:sldId id="289" r:id="rId15"/>
    <p:sldId id="288" r:id="rId16"/>
    <p:sldId id="287" r:id="rId17"/>
    <p:sldId id="266" r:id="rId18"/>
    <p:sldId id="276" r:id="rId19"/>
    <p:sldId id="305" r:id="rId20"/>
    <p:sldId id="306" r:id="rId21"/>
    <p:sldId id="267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4FF"/>
    <a:srgbClr val="ECECEC"/>
    <a:srgbClr val="017188"/>
    <a:srgbClr val="F0E8DE"/>
    <a:srgbClr val="919693"/>
    <a:srgbClr val="343C49"/>
    <a:srgbClr val="DAD9DE"/>
    <a:srgbClr val="6C7A84"/>
    <a:srgbClr val="84DEFC"/>
    <a:srgbClr val="F1FD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0CC4B-7FA2-44B9-8640-34E93CBF423E}" v="59" dt="2023-03-30T15:35:41.265"/>
    <p1510:client id="{720F8DF2-4A97-465D-BC07-C59EFCD7123B}" v="33" dt="2023-03-30T15:05:18.034"/>
    <p1510:client id="{F3BBE055-DB8A-D551-D6CC-843A7D6C4B4D}" v="861" dt="2023-03-30T19:52:29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5AEAF-8846-4A11-BF7A-E4A14C2F2D34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0496-1A63-4DED-9640-D848AADB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previous presentation, our team said that we would use both contents-based model and collaborative filtering method, and I will introduce specifically how to design contents-based model. Our team will use data from three different domains, so we need a way to compare them at once. To this end, we plan to convert the title and genre to embedded vector using </a:t>
            </a:r>
            <a:r>
              <a:rPr lang="en-US" altLang="ko-KR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00C4-7BC4-47B3-96AF-45F0B1B8B9B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7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previous presentation, our team said that we would use both contents-based model and collaborative filtering method, and I will introduce specifically how to design contents-based model. Our team will use data from three different domains, so we need a way to compare them at once. To this end, we plan to convert the title and genre to embedded vector using </a:t>
            </a:r>
            <a:r>
              <a:rPr lang="en-US" altLang="ko-KR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koBERT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00C4-7BC4-47B3-96AF-45F0B1B8B9B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5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the conversion, we recommend </a:t>
            </a:r>
            <a:r>
              <a:rPr lang="en-US" altLang="ko-KR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topk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items with high similarity by calculating the similarity to the content that the user has seen or likes. Since it is a method of utilizing word embedding, even contents in other domains will work effectively. For example, for users who like The Glory, we recommend Taken, a similar genre of movie.</a:t>
            </a:r>
            <a:endParaRPr lang="en-US" altLang="ko-KR" b="0">
              <a:effectLst/>
            </a:endParaRPr>
          </a:p>
          <a:p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00C4-7BC4-47B3-96AF-45F0B1B8B9B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1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CA8E-9333-1A22-8D6C-82B722AF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31B4-6BE5-7C44-56EC-AF6EBE2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ABBF-32EF-7FE5-C7EC-6FC483CB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E8EED-C703-8DFF-8BC6-8E14E91F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FA66A-F5E6-3555-DD68-9418AB22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9282-6318-1FDD-1EC2-338E856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0E4C4-FFA8-A132-883C-2FFDEB6B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D9D8-45F8-071D-F97E-250AA36F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2BE8C-4F48-C745-0FF2-FEB9C3C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7D53F-2E5E-FCE0-7FAB-0EF17EE2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F84C0-2B17-AD6D-5DBB-0983671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8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ED6C-5183-A3FB-1A03-797A1D8C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F050E2-AAE2-825E-6686-9B6F6531A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B9788-4959-86F2-9B63-0FD8A162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20C9-87ED-E541-CA6D-B8E4E81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A7335-EAEE-ACDB-396B-5B98DAC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43874-E41E-D21C-891E-7BEBBCE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314F-E467-35EF-4F00-603D5830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E4629-7EB6-787C-5B77-44E349D7E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E16D5-3A7C-950D-70B1-30EB2D9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C0A0D-326F-2397-9114-A0D8DB69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F77D4-2B62-D295-622F-11DC5BEF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6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D5072C-363A-3523-AD61-1B211EF2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27046-E80F-B9C6-5F50-974FBF8A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7CC4A-74E9-CF69-1444-2EC892A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0EBEF-7225-ABF1-494A-172059F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C465E-95E6-5FB7-F923-8A5054F8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2FDEE-C897-F129-D246-B32B8E95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E1BD4-D9D9-FEC7-0C3F-360852DB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6FE90-D859-F938-13E6-BAAA70C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DF352-075F-272E-2F53-F85D6A90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4B452-0FA6-383B-1481-59F5EB3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86095-1742-B860-1825-48029917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73687-87D8-7034-EF12-057997BA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A4964-316D-BF52-3259-00D3346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9A15B-A458-C5FD-C763-290E1647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25DD-0C98-0F0B-23D3-92672DBD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967BC-4278-5FF8-8579-9466CAE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2CCE-5787-4972-0ADB-5ABD85810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2C45C-2B58-6298-6D0D-1004932F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F1905-C7DE-F249-27BA-8A1D154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E9606-DED8-A0C5-13E6-B8669EB3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37C64-B2C3-2E00-15E6-4CB954C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11D4-3611-61D6-5467-072C8CF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B5751-3842-6443-CC8C-32FC46DA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AB91A-8C96-5B49-0AE2-CCAFA98F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C570F-2EC3-BA5B-2B61-8701351AE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2C66-37FF-5D37-D8DA-B3F4A01D3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9DB17-00E3-CBB2-212E-4E184D7F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0F0B4-B15D-70B5-4D8F-19A3D10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A8191F-8E35-311A-0ACC-7C51A378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0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434-86EA-5F4D-DB5E-94C503F4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701CB-78BD-8716-9B8E-9C655D9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565ED-13CF-5451-6FBE-204E065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A4CA3-8260-23C9-B14D-2820F6E1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AD12C-E34C-2CFC-6012-AA49B50D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D85B-6C15-7A9B-0C6D-8F0FF958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74A3F-C782-2EDE-055B-98C8434A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AAD8-1AEE-45A5-920F-D51CAF4BDD7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9CC79-1BD6-A4E8-EA80-D5EE06E7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DA7DB-5A38-8891-D878-570510BC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3503278" y="2967555"/>
              <a:ext cx="567636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Technical</a:t>
              </a:r>
              <a:r>
                <a:rPr lang="ko-KR" altLang="en-US" sz="4800" b="1">
                  <a:solidFill>
                    <a:schemeClr val="bg1"/>
                  </a:solidFill>
                </a:rPr>
                <a:t> </a:t>
              </a:r>
              <a:r>
                <a:rPr lang="en-US" altLang="ko-KR" sz="4800" b="1">
                  <a:solidFill>
                    <a:schemeClr val="bg1"/>
                  </a:solidFill>
                </a:rPr>
                <a:t>background</a:t>
              </a:r>
            </a:p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presentation 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10397989" y="6014752"/>
            <a:ext cx="1354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</a:rPr>
              <a:t>Team:</a:t>
            </a:r>
            <a:r>
              <a:rPr lang="ko-KR" altLang="en-US" sz="24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5G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849437" y="-992276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Bert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F1CB9-EBF3-239E-DD83-9756F712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32" y="618853"/>
            <a:ext cx="4524375" cy="5829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79F837-3B56-5ACC-6D14-260FB342A077}"/>
              </a:ext>
            </a:extLst>
          </p:cNvPr>
          <p:cNvSpPr txBox="1"/>
          <p:nvPr/>
        </p:nvSpPr>
        <p:spPr>
          <a:xfrm>
            <a:off x="1159727" y="140060"/>
            <a:ext cx="443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Transformer encoder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25BFE-1795-B6A2-FE16-5F441205FBA4}"/>
              </a:ext>
            </a:extLst>
          </p:cNvPr>
          <p:cNvSpPr txBox="1"/>
          <p:nvPr/>
        </p:nvSpPr>
        <p:spPr>
          <a:xfrm>
            <a:off x="752161" y="2118163"/>
            <a:ext cx="450136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/>
              <a:t>Self-attention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 dirty="0"/>
              <a:t>Use key query value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 dirty="0"/>
              <a:t>Using relevance weighted sum</a:t>
            </a:r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910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56158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Content Based Filtering - Bert</a:t>
            </a:r>
            <a:endParaRPr lang="ko-K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315A2-3B93-C278-0EA3-686388E49875}"/>
              </a:ext>
            </a:extLst>
          </p:cNvPr>
          <p:cNvSpPr txBox="1"/>
          <p:nvPr/>
        </p:nvSpPr>
        <p:spPr>
          <a:xfrm>
            <a:off x="2321663" y="1220086"/>
            <a:ext cx="70485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ea typeface="+mn-lt"/>
                <a:cs typeface="+mn-lt"/>
              </a:rPr>
              <a:t>BERT</a:t>
            </a:r>
            <a:r>
              <a:rPr lang="ko-KR" dirty="0">
                <a:ea typeface="+mn-lt"/>
                <a:cs typeface="+mn-lt"/>
              </a:rPr>
              <a:t> : </a:t>
            </a:r>
            <a:r>
              <a:rPr lang="ko-KR" b="1" dirty="0" err="1">
                <a:ea typeface="+mn-lt"/>
                <a:cs typeface="+mn-lt"/>
              </a:rPr>
              <a:t>B</a:t>
            </a:r>
            <a:r>
              <a:rPr lang="ko-KR" dirty="0" err="1">
                <a:ea typeface="+mn-lt"/>
                <a:cs typeface="+mn-lt"/>
              </a:rPr>
              <a:t>idirectional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b="1" dirty="0" err="1">
                <a:ea typeface="+mn-lt"/>
                <a:cs typeface="+mn-lt"/>
              </a:rPr>
              <a:t>E</a:t>
            </a:r>
            <a:r>
              <a:rPr lang="ko-KR" dirty="0" err="1">
                <a:ea typeface="+mn-lt"/>
                <a:cs typeface="+mn-lt"/>
              </a:rPr>
              <a:t>ncoder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b="1" dirty="0" err="1">
                <a:ea typeface="+mn-lt"/>
                <a:cs typeface="+mn-lt"/>
              </a:rPr>
              <a:t>R</a:t>
            </a:r>
            <a:r>
              <a:rPr lang="ko-KR" dirty="0" err="1">
                <a:ea typeface="+mn-lt"/>
                <a:cs typeface="+mn-lt"/>
              </a:rPr>
              <a:t>epresentations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from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b="1" dirty="0" err="1">
                <a:ea typeface="+mn-lt"/>
                <a:cs typeface="+mn-lt"/>
              </a:rPr>
              <a:t>T</a:t>
            </a:r>
            <a:r>
              <a:rPr lang="ko-KR" dirty="0" err="1">
                <a:ea typeface="+mn-lt"/>
                <a:cs typeface="+mn-lt"/>
              </a:rPr>
              <a:t>ransformer</a:t>
            </a:r>
            <a:endParaRPr lang="ko-KR"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/>
          </a:p>
          <a:p>
            <a:r>
              <a:rPr lang="ko-KR" dirty="0" err="1">
                <a:ea typeface="+mn-lt"/>
                <a:cs typeface="+mn-lt"/>
              </a:rPr>
              <a:t>Pre-training</a:t>
            </a:r>
            <a:r>
              <a:rPr lang="ko-KR" dirty="0">
                <a:ea typeface="+mn-lt"/>
                <a:cs typeface="+mn-lt"/>
              </a:rPr>
              <a:t> + </a:t>
            </a:r>
            <a:r>
              <a:rPr lang="ko-KR" dirty="0" err="1">
                <a:ea typeface="+mn-lt"/>
                <a:cs typeface="+mn-lt"/>
              </a:rPr>
              <a:t>fine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tuning</a:t>
            </a:r>
            <a:endParaRPr lang="ko-KR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+mn-lt"/>
                <a:cs typeface="+mn-lt"/>
              </a:rPr>
              <a:t>Pre-training</a:t>
            </a:r>
            <a:r>
              <a:rPr lang="ko-KR" dirty="0">
                <a:ea typeface="+mn-lt"/>
                <a:cs typeface="+mn-lt"/>
              </a:rPr>
              <a:t> : </a:t>
            </a:r>
            <a:r>
              <a:rPr lang="en-US" altLang="ko-KR" dirty="0">
                <a:ea typeface="+mn-lt"/>
                <a:cs typeface="+mn-lt"/>
              </a:rPr>
              <a:t>unsupervised learning with unlabeled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data</a:t>
            </a:r>
            <a:endParaRPr lang="ko-KR" err="1"/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+mn-lt"/>
                <a:cs typeface="+mn-lt"/>
              </a:rPr>
              <a:t>Fine-tuning</a:t>
            </a:r>
            <a:r>
              <a:rPr lang="ko-KR" dirty="0">
                <a:ea typeface="+mn-lt"/>
                <a:cs typeface="+mn-lt"/>
              </a:rPr>
              <a:t> : </a:t>
            </a:r>
            <a:r>
              <a:rPr lang="en-US" altLang="ko-KR" dirty="0">
                <a:ea typeface="+mn-lt"/>
                <a:cs typeface="+mn-lt"/>
              </a:rPr>
              <a:t>with labeled data, tuning the parameter for specific tasks</a:t>
            </a:r>
            <a:br>
              <a:rPr lang="en-US" altLang="ko-KR" dirty="0"/>
            </a:br>
            <a:endParaRPr lang="en-US" altLang="ko-KR"/>
          </a:p>
        </p:txBody>
      </p:sp>
      <p:pic>
        <p:nvPicPr>
          <p:cNvPr id="4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597D958C-0B25-D3C0-363F-D902E196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22" y="3869256"/>
            <a:ext cx="6865752" cy="28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849437" y="-992276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Bert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4098" name="Picture 2" descr="BERT(Bidirectional Encoder Representations from Transformers) 구현하기 (2/2) |  Reinforce NLP">
            <a:extLst>
              <a:ext uri="{FF2B5EF4-FFF2-40B4-BE49-F238E27FC236}">
                <a16:creationId xmlns:a16="http://schemas.microsoft.com/office/drawing/2014/main" id="{95CCC453-F963-0122-93C8-8AC696D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04" y="1133002"/>
            <a:ext cx="5856959" cy="52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38923-CFD2-8695-35A0-913FC4021156}"/>
              </a:ext>
            </a:extLst>
          </p:cNvPr>
          <p:cNvSpPr txBox="1"/>
          <p:nvPr/>
        </p:nvSpPr>
        <p:spPr>
          <a:xfrm>
            <a:off x="1159727" y="140060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Bert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AE19D-D2BD-C3CD-7289-F37FB5D18C4A}"/>
              </a:ext>
            </a:extLst>
          </p:cNvPr>
          <p:cNvSpPr txBox="1"/>
          <p:nvPr/>
        </p:nvSpPr>
        <p:spPr>
          <a:xfrm>
            <a:off x="420179" y="1864600"/>
            <a:ext cx="4501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Masked token prediction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/>
              <a:t>predict masked token</a:t>
            </a:r>
          </a:p>
          <a:p>
            <a:endParaRPr lang="en-US" altLang="ko-KR" sz="1600"/>
          </a:p>
          <a:p>
            <a:r>
              <a:rPr lang="en-US" altLang="ko-KR" sz="2000" b="1"/>
              <a:t>Next sentence prediction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/>
              <a:t>Predict next sentence</a:t>
            </a:r>
          </a:p>
        </p:txBody>
      </p:sp>
    </p:spTree>
    <p:extLst>
      <p:ext uri="{BB962C8B-B14F-4D97-AF65-F5344CB8AC3E}">
        <p14:creationId xmlns:p14="http://schemas.microsoft.com/office/powerpoint/2010/main" val="376225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646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Contents based Model architecture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026" name="Picture 2" descr="User Icon Vector Art, Icons, and Graphics for Free Download">
            <a:extLst>
              <a:ext uri="{FF2B5EF4-FFF2-40B4-BE49-F238E27FC236}">
                <a16:creationId xmlns:a16="http://schemas.microsoft.com/office/drawing/2014/main" id="{9F880A52-00DA-7050-4C48-DE2EEE8D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219200"/>
            <a:ext cx="2059709" cy="20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26939F-C5B1-4E75-D347-34BBE387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27" y="3738627"/>
            <a:ext cx="1217164" cy="15766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B666FD-F9B8-8A88-BCAB-1F06BABB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12" y="3738627"/>
            <a:ext cx="1253254" cy="1621478"/>
          </a:xfrm>
          <a:prstGeom prst="rect">
            <a:avLst/>
          </a:prstGeom>
        </p:spPr>
      </p:pic>
      <p:pic>
        <p:nvPicPr>
          <p:cNvPr id="1028" name="Picture 4" descr="환영해 연진아' 흑화한 송혜교 '더 글로리' 파트2 예고편 떴다(영상) | 서울경제">
            <a:extLst>
              <a:ext uri="{FF2B5EF4-FFF2-40B4-BE49-F238E27FC236}">
                <a16:creationId xmlns:a16="http://schemas.microsoft.com/office/drawing/2014/main" id="{3BB2A898-BDAB-72F0-0FE1-B960D673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86" y="3703740"/>
            <a:ext cx="1253254" cy="174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0A45886A-CD99-F24C-E295-143EFB25B2EB}"/>
              </a:ext>
            </a:extLst>
          </p:cNvPr>
          <p:cNvGrpSpPr/>
          <p:nvPr/>
        </p:nvGrpSpPr>
        <p:grpSpPr>
          <a:xfrm>
            <a:off x="3383933" y="6193904"/>
            <a:ext cx="1526959" cy="248575"/>
            <a:chOff x="503909" y="1600536"/>
            <a:chExt cx="1526959" cy="24857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380BB9-644A-E32E-AB81-9821267C832F}"/>
                </a:ext>
              </a:extLst>
            </p:cNvPr>
            <p:cNvSpPr/>
            <p:nvPr/>
          </p:nvSpPr>
          <p:spPr>
            <a:xfrm>
              <a:off x="583808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2D95E7-70CB-BFA5-3ADC-1E1D9EB0D01B}"/>
                </a:ext>
              </a:extLst>
            </p:cNvPr>
            <p:cNvSpPr/>
            <p:nvPr/>
          </p:nvSpPr>
          <p:spPr>
            <a:xfrm>
              <a:off x="503909" y="1600536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EF2BB8C-4A6C-03EF-6833-2C5AFFDAA470}"/>
                </a:ext>
              </a:extLst>
            </p:cNvPr>
            <p:cNvSpPr/>
            <p:nvPr/>
          </p:nvSpPr>
          <p:spPr>
            <a:xfrm>
              <a:off x="823505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24F47CA-9FB4-004D-B719-7DB2716A1946}"/>
                </a:ext>
              </a:extLst>
            </p:cNvPr>
            <p:cNvSpPr/>
            <p:nvPr/>
          </p:nvSpPr>
          <p:spPr>
            <a:xfrm>
              <a:off x="1054325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F4433D4-D3DD-B932-40C0-1AFB22D3A8B6}"/>
                </a:ext>
              </a:extLst>
            </p:cNvPr>
            <p:cNvSpPr/>
            <p:nvPr/>
          </p:nvSpPr>
          <p:spPr>
            <a:xfrm>
              <a:off x="1285143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4E3F8B9-F02A-B49F-CFA9-8C0D0A4A58DF}"/>
                </a:ext>
              </a:extLst>
            </p:cNvPr>
            <p:cNvSpPr/>
            <p:nvPr/>
          </p:nvSpPr>
          <p:spPr>
            <a:xfrm>
              <a:off x="1515961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B1C63877-C459-F815-75A7-0D909F1D1AD0}"/>
                </a:ext>
              </a:extLst>
            </p:cNvPr>
            <p:cNvSpPr/>
            <p:nvPr/>
          </p:nvSpPr>
          <p:spPr>
            <a:xfrm>
              <a:off x="1746779" y="1640485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8592B50-F952-CB15-6269-25BD44ED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84" y="854207"/>
            <a:ext cx="1701463" cy="17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영화 아이콘 에 Libre svg icons">
            <a:extLst>
              <a:ext uri="{FF2B5EF4-FFF2-40B4-BE49-F238E27FC236}">
                <a16:creationId xmlns:a16="http://schemas.microsoft.com/office/drawing/2014/main" id="{91EBB9BD-25A9-EC90-4D65-29CA5D1D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84" y="243849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iOS 스타일의 TV 아이콘">
            <a:extLst>
              <a:ext uri="{FF2B5EF4-FFF2-40B4-BE49-F238E27FC236}">
                <a16:creationId xmlns:a16="http://schemas.microsoft.com/office/drawing/2014/main" id="{84FE4821-4635-4D00-C6A6-DD3844873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68" y="4181539"/>
            <a:ext cx="1192863" cy="119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화살표: 아래쪽 95">
            <a:extLst>
              <a:ext uri="{FF2B5EF4-FFF2-40B4-BE49-F238E27FC236}">
                <a16:creationId xmlns:a16="http://schemas.microsoft.com/office/drawing/2014/main" id="{BD2999A6-DCEE-5407-80E5-3182360BE8C7}"/>
              </a:ext>
            </a:extLst>
          </p:cNvPr>
          <p:cNvSpPr/>
          <p:nvPr/>
        </p:nvSpPr>
        <p:spPr>
          <a:xfrm>
            <a:off x="4049757" y="5641269"/>
            <a:ext cx="275207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9269AFF-9F6A-C4CB-CD8A-652A238ABA94}"/>
              </a:ext>
            </a:extLst>
          </p:cNvPr>
          <p:cNvGrpSpPr/>
          <p:nvPr/>
        </p:nvGrpSpPr>
        <p:grpSpPr>
          <a:xfrm>
            <a:off x="8893224" y="4718832"/>
            <a:ext cx="177553" cy="156660"/>
            <a:chOff x="3275860" y="1681018"/>
            <a:chExt cx="177553" cy="1566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D28C4EC-362E-A1B8-6FD7-8ABCDC6C80A4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4697BCE-9111-4C9B-D6F2-1500B2C26C17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E2CB23E-198D-02E1-61D5-091CF99CA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52F1FBD-1469-0ABB-F582-2048D7279070}"/>
              </a:ext>
            </a:extLst>
          </p:cNvPr>
          <p:cNvCxnSpPr>
            <a:cxnSpLocks/>
          </p:cNvCxnSpPr>
          <p:nvPr/>
        </p:nvCxnSpPr>
        <p:spPr>
          <a:xfrm flipH="1">
            <a:off x="4910892" y="6299251"/>
            <a:ext cx="407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5C11B0E-912C-2352-DAC1-48189A16490A}"/>
              </a:ext>
            </a:extLst>
          </p:cNvPr>
          <p:cNvGrpSpPr/>
          <p:nvPr/>
        </p:nvGrpSpPr>
        <p:grpSpPr>
          <a:xfrm>
            <a:off x="8893224" y="3429000"/>
            <a:ext cx="177553" cy="156660"/>
            <a:chOff x="3275860" y="1681018"/>
            <a:chExt cx="177553" cy="156660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2261056-6D1F-CB00-E845-2837DF79C7D7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6B190CE-7DA0-2EFE-3789-903618C7A0D0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983ECC5-695B-A1C7-C49D-55DAACA62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518A12-84A3-47BB-0559-5D4CFD51CD06}"/>
              </a:ext>
            </a:extLst>
          </p:cNvPr>
          <p:cNvGrpSpPr/>
          <p:nvPr/>
        </p:nvGrpSpPr>
        <p:grpSpPr>
          <a:xfrm>
            <a:off x="8893224" y="1704938"/>
            <a:ext cx="177553" cy="156660"/>
            <a:chOff x="3275860" y="1681018"/>
            <a:chExt cx="177553" cy="15666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E3B1E4BC-950C-62DA-D076-D82ACE14F3D2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6730F9D-8065-8EC4-7D47-5387A1CD9405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1013749-5F4E-6811-2599-9E37B0A66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C31B46F-2887-1472-66B7-4AD98576A93B}"/>
              </a:ext>
            </a:extLst>
          </p:cNvPr>
          <p:cNvCxnSpPr>
            <a:cxnSpLocks/>
          </p:cNvCxnSpPr>
          <p:nvPr/>
        </p:nvCxnSpPr>
        <p:spPr>
          <a:xfrm flipV="1">
            <a:off x="8980892" y="4875492"/>
            <a:ext cx="0" cy="14237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AC4B437-6B3B-5932-01C7-38DE567D22F0}"/>
              </a:ext>
            </a:extLst>
          </p:cNvPr>
          <p:cNvCxnSpPr>
            <a:cxnSpLocks/>
            <a:endCxn id="106" idx="4"/>
          </p:cNvCxnSpPr>
          <p:nvPr/>
        </p:nvCxnSpPr>
        <p:spPr>
          <a:xfrm flipV="1">
            <a:off x="8965566" y="3585660"/>
            <a:ext cx="16435" cy="1117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CB1D3ED-7B1F-2E93-BB73-05022C513D04}"/>
              </a:ext>
            </a:extLst>
          </p:cNvPr>
          <p:cNvCxnSpPr>
            <a:cxnSpLocks/>
            <a:endCxn id="110" idx="4"/>
          </p:cNvCxnSpPr>
          <p:nvPr/>
        </p:nvCxnSpPr>
        <p:spPr>
          <a:xfrm flipV="1">
            <a:off x="8980892" y="1861598"/>
            <a:ext cx="1109" cy="1575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17372EF-0301-50D1-52AC-202AC8D2A3D9}"/>
              </a:ext>
            </a:extLst>
          </p:cNvPr>
          <p:cNvCxnSpPr>
            <a:cxnSpLocks/>
            <a:stCxn id="99" idx="6"/>
            <a:endCxn id="95" idx="1"/>
          </p:cNvCxnSpPr>
          <p:nvPr/>
        </p:nvCxnSpPr>
        <p:spPr>
          <a:xfrm flipV="1">
            <a:off x="9070777" y="4777971"/>
            <a:ext cx="1199391" cy="191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6BCBDFA8-68AF-6857-90F4-82CBAE7904B8}"/>
              </a:ext>
            </a:extLst>
          </p:cNvPr>
          <p:cNvCxnSpPr>
            <a:cxnSpLocks/>
          </p:cNvCxnSpPr>
          <p:nvPr/>
        </p:nvCxnSpPr>
        <p:spPr>
          <a:xfrm>
            <a:off x="9079659" y="3497146"/>
            <a:ext cx="1262262" cy="93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0E21A05-FA51-A5F8-7267-B051247E2EBF}"/>
              </a:ext>
            </a:extLst>
          </p:cNvPr>
          <p:cNvCxnSpPr>
            <a:cxnSpLocks/>
          </p:cNvCxnSpPr>
          <p:nvPr/>
        </p:nvCxnSpPr>
        <p:spPr>
          <a:xfrm>
            <a:off x="9082970" y="1771736"/>
            <a:ext cx="1187198" cy="115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D297ED55-5BC6-54E4-4D00-DF912656539C}"/>
              </a:ext>
            </a:extLst>
          </p:cNvPr>
          <p:cNvSpPr txBox="1"/>
          <p:nvPr/>
        </p:nvSpPr>
        <p:spPr>
          <a:xfrm>
            <a:off x="6183685" y="3043871"/>
            <a:ext cx="2410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Calculate the relevance of embedding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415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CF Model architecture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40EADF-25DB-9650-1D73-B279BD3FA779}"/>
              </a:ext>
            </a:extLst>
          </p:cNvPr>
          <p:cNvSpPr/>
          <p:nvPr/>
        </p:nvSpPr>
        <p:spPr>
          <a:xfrm>
            <a:off x="3174959" y="4446187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drama encoder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F129B5-4FF4-B908-5F30-24D118FAC020}"/>
              </a:ext>
            </a:extLst>
          </p:cNvPr>
          <p:cNvSpPr/>
          <p:nvPr/>
        </p:nvSpPr>
        <p:spPr>
          <a:xfrm>
            <a:off x="5870811" y="4446186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webtoon encoder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3D220A-2DB5-4AF0-CD2B-5E804148635E}"/>
              </a:ext>
            </a:extLst>
          </p:cNvPr>
          <p:cNvSpPr/>
          <p:nvPr/>
        </p:nvSpPr>
        <p:spPr>
          <a:xfrm>
            <a:off x="8640644" y="4446185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movie encoder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8D16D4-97B7-FF98-D96E-44682EB1032F}"/>
              </a:ext>
            </a:extLst>
          </p:cNvPr>
          <p:cNvGrpSpPr/>
          <p:nvPr/>
        </p:nvGrpSpPr>
        <p:grpSpPr>
          <a:xfrm>
            <a:off x="3441073" y="5738427"/>
            <a:ext cx="1526959" cy="657856"/>
            <a:chOff x="2512381" y="5086905"/>
            <a:chExt cx="1526959" cy="65785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88AA04A-1871-D169-D6B3-85CDC2A1487B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7F7B4F-0B73-10DA-866A-AF4485592BA7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CFDFC02-9BA4-92E3-1F10-C89D3105FA6E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C33FCEF-6AFE-AB63-7580-807CCD0F22DA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23B1384-84F0-C20F-1121-52BB7C4CD587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90CDAEC-7160-AFBC-0FBE-A44CDC54E3A3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007D500-185C-A25A-6B8D-358B467A28B5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EC2FD4-5AA6-245E-D8F2-FF514CD8449A}"/>
                </a:ext>
              </a:extLst>
            </p:cNvPr>
            <p:cNvSpPr txBox="1"/>
            <p:nvPr/>
          </p:nvSpPr>
          <p:spPr>
            <a:xfrm>
              <a:off x="2752078" y="5375429"/>
              <a:ext cx="110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Drama1</a:t>
              </a:r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625CA-14BA-946C-7F66-BF1B58B5C7D7}"/>
              </a:ext>
            </a:extLst>
          </p:cNvPr>
          <p:cNvGrpSpPr/>
          <p:nvPr/>
        </p:nvGrpSpPr>
        <p:grpSpPr>
          <a:xfrm>
            <a:off x="9034220" y="5733450"/>
            <a:ext cx="1526959" cy="657856"/>
            <a:chOff x="2512381" y="5086905"/>
            <a:chExt cx="1526959" cy="65785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9B27F59-463F-6CE3-6F84-A8D0FBE56C3A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A75093-23F6-0783-08F7-33D35A56542F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2043208-FC63-BF61-4FD4-A1419CA5E166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01F97DE-ECB3-8AF3-714A-488B169029EA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D817D6-FAEA-CBF6-D482-32E06A1A1C9D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97CED28-04A0-0AA3-44C2-E3F773E6C28F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835B8FC-DA06-2A1C-396D-F6CA7DF38B13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6455D6-6EAC-066E-98F1-8EEEB4B0C1D2}"/>
                </a:ext>
              </a:extLst>
            </p:cNvPr>
            <p:cNvSpPr txBox="1"/>
            <p:nvPr/>
          </p:nvSpPr>
          <p:spPr>
            <a:xfrm>
              <a:off x="2752078" y="5375429"/>
              <a:ext cx="110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Movie1</a:t>
              </a:r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9B2CAB2-AB29-2227-F5A2-2B25B90B8DD3}"/>
              </a:ext>
            </a:extLst>
          </p:cNvPr>
          <p:cNvGrpSpPr/>
          <p:nvPr/>
        </p:nvGrpSpPr>
        <p:grpSpPr>
          <a:xfrm>
            <a:off x="6163773" y="5733450"/>
            <a:ext cx="1526959" cy="657856"/>
            <a:chOff x="2512381" y="5086905"/>
            <a:chExt cx="1526959" cy="65785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58B22D-0F97-6023-90BB-1B4BC0C8EB58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FA35677-3589-806C-BE7D-3FCB79B72883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EF38751-3E42-2CA9-9364-3487E067CC1D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63EB623-6491-37DB-5301-975E320F3C5B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DF15D74-9734-3958-B982-51B43910BD7D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29A07E3-75A6-4100-813A-4BD393864700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1624E9D-4E9C-2CFB-5DDE-744DC408D447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2F534A-11B2-151A-5EF8-32AE2999F90B}"/>
                </a:ext>
              </a:extLst>
            </p:cNvPr>
            <p:cNvSpPr txBox="1"/>
            <p:nvPr/>
          </p:nvSpPr>
          <p:spPr>
            <a:xfrm>
              <a:off x="2627787" y="5375429"/>
              <a:ext cx="1287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Webtoon1</a:t>
              </a:r>
              <a:endParaRPr lang="ko-KR" altLang="en-US"/>
            </a:p>
          </p:txBody>
        </p:sp>
      </p:grp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4F49CE1-174B-C05E-CC6C-F0FF29F98BAF}"/>
              </a:ext>
            </a:extLst>
          </p:cNvPr>
          <p:cNvSpPr/>
          <p:nvPr/>
        </p:nvSpPr>
        <p:spPr>
          <a:xfrm rot="10800000">
            <a:off x="4084921" y="5220764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EA6AD4E6-C9BA-F058-5AA4-7C874387794B}"/>
              </a:ext>
            </a:extLst>
          </p:cNvPr>
          <p:cNvSpPr/>
          <p:nvPr/>
        </p:nvSpPr>
        <p:spPr>
          <a:xfrm rot="10800000">
            <a:off x="6873986" y="5220763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E4C37F26-99AB-073D-1B82-4561D966BA5C}"/>
              </a:ext>
            </a:extLst>
          </p:cNvPr>
          <p:cNvSpPr/>
          <p:nvPr/>
        </p:nvSpPr>
        <p:spPr>
          <a:xfrm rot="10800000">
            <a:off x="9682290" y="5220764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80692FC9-E472-907C-78B5-6969D1A37210}"/>
              </a:ext>
            </a:extLst>
          </p:cNvPr>
          <p:cNvSpPr/>
          <p:nvPr/>
        </p:nvSpPr>
        <p:spPr>
          <a:xfrm rot="10800000">
            <a:off x="4084921" y="381698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9272B0F0-E47B-FDD4-C466-C990AC0D15C4}"/>
              </a:ext>
            </a:extLst>
          </p:cNvPr>
          <p:cNvSpPr/>
          <p:nvPr/>
        </p:nvSpPr>
        <p:spPr>
          <a:xfrm rot="10800000">
            <a:off x="6873985" y="3789237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A52BF531-546B-8294-91C6-BC0979E4808A}"/>
              </a:ext>
            </a:extLst>
          </p:cNvPr>
          <p:cNvSpPr/>
          <p:nvPr/>
        </p:nvSpPr>
        <p:spPr>
          <a:xfrm rot="10800000">
            <a:off x="9744434" y="3816983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AA0A889-E956-FD85-F9EE-97183082333E}"/>
              </a:ext>
            </a:extLst>
          </p:cNvPr>
          <p:cNvGrpSpPr/>
          <p:nvPr/>
        </p:nvGrpSpPr>
        <p:grpSpPr>
          <a:xfrm>
            <a:off x="4000579" y="1516747"/>
            <a:ext cx="355108" cy="248575"/>
            <a:chOff x="4056016" y="1470565"/>
            <a:chExt cx="355108" cy="24857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56EEBF1-EC72-6BDC-05C7-6615B85F8EB8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8D15261-B54E-039F-9F8B-0E29FAF3557A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BF11311-944C-D819-40C9-5AFD36CBCCCF}"/>
              </a:ext>
            </a:extLst>
          </p:cNvPr>
          <p:cNvGrpSpPr/>
          <p:nvPr/>
        </p:nvGrpSpPr>
        <p:grpSpPr>
          <a:xfrm>
            <a:off x="6163773" y="3358797"/>
            <a:ext cx="1526959" cy="248575"/>
            <a:chOff x="2512381" y="5086905"/>
            <a:chExt cx="1526959" cy="24857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7D1010-DB2B-C76B-260D-86AC8355976F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62C1FBA-F532-EC24-05B3-60489958F96D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1D52B8-4746-6FD8-CD0C-D63A93105237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CEFAE60-650B-C0CB-52C3-E89B13F8F03F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422F398-3DE7-B76C-D91A-32F09D4AC4BE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EF71BC2-4674-3073-AD84-AD2300F829B1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ACB4AB5-2C5F-765E-A8E3-0BFB03D99A93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C00E70D-9670-E65E-4E0F-C8DC0AEC9B73}"/>
              </a:ext>
            </a:extLst>
          </p:cNvPr>
          <p:cNvGrpSpPr/>
          <p:nvPr/>
        </p:nvGrpSpPr>
        <p:grpSpPr>
          <a:xfrm>
            <a:off x="8980954" y="3352567"/>
            <a:ext cx="1526959" cy="248575"/>
            <a:chOff x="2512381" y="5086905"/>
            <a:chExt cx="1526959" cy="24857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800BA09-D4F6-3A4A-DCE3-9D23BD24C296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77D60E-B1AE-C23C-23D5-B5F4DB7290AD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7766744-C02B-63AC-7027-C3347393B745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FB8F52-4677-0FE4-6105-E20ECE1FAE21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3CB83D4-8CAC-4E45-6553-D87B3098C5C0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96FE8EA-F295-5347-204D-817B544A1D11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F9B0B1E-5153-FB65-02D9-638D0545DBD0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4D06C73-C3C3-1D41-E0C3-493F0BFDA700}"/>
              </a:ext>
            </a:extLst>
          </p:cNvPr>
          <p:cNvGrpSpPr/>
          <p:nvPr/>
        </p:nvGrpSpPr>
        <p:grpSpPr>
          <a:xfrm>
            <a:off x="1159727" y="3352567"/>
            <a:ext cx="1526959" cy="248575"/>
            <a:chOff x="2512381" y="5086905"/>
            <a:chExt cx="1526959" cy="24857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9993138-9ACA-56DA-F065-215AAD62F022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DDDE032-5B15-B20A-4808-94683817CEF3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1B97606-D3E5-AFF3-4A34-864BD76989A9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6E9ED2E-7D72-9F42-81A4-5A3BAFFF1A2A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08B4966-8C85-640D-360D-0DC4033257F8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4EBA763-CF70-9A58-CF67-E0DDCDAF96C9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46FE6C5-3794-BA7B-E05B-61E4C5B30D84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C8C292C-359F-48C4-2998-1F9AA00272E5}"/>
              </a:ext>
            </a:extLst>
          </p:cNvPr>
          <p:cNvSpPr txBox="1"/>
          <p:nvPr/>
        </p:nvSpPr>
        <p:spPr>
          <a:xfrm>
            <a:off x="1479324" y="3625204"/>
            <a:ext cx="92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User1</a:t>
            </a:r>
            <a:endParaRPr lang="ko-KR" altLang="en-US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6D1E32-78F0-9069-07AA-631EBD65183B}"/>
              </a:ext>
            </a:extLst>
          </p:cNvPr>
          <p:cNvCxnSpPr>
            <a:cxnSpLocks/>
          </p:cNvCxnSpPr>
          <p:nvPr/>
        </p:nvCxnSpPr>
        <p:spPr>
          <a:xfrm>
            <a:off x="1790042" y="2412484"/>
            <a:ext cx="8448" cy="7020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7519DC8-E18F-26F1-A956-08D6C7258355}"/>
              </a:ext>
            </a:extLst>
          </p:cNvPr>
          <p:cNvCxnSpPr/>
          <p:nvPr/>
        </p:nvCxnSpPr>
        <p:spPr>
          <a:xfrm>
            <a:off x="4200329" y="2484223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F7CFD42-AAF3-2EFF-4CBC-3F1B4493020D}"/>
              </a:ext>
            </a:extLst>
          </p:cNvPr>
          <p:cNvCxnSpPr/>
          <p:nvPr/>
        </p:nvCxnSpPr>
        <p:spPr>
          <a:xfrm>
            <a:off x="6915526" y="2484223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6D141DF-83AF-25D5-4572-DD9A61B373B2}"/>
              </a:ext>
            </a:extLst>
          </p:cNvPr>
          <p:cNvCxnSpPr/>
          <p:nvPr/>
        </p:nvCxnSpPr>
        <p:spPr>
          <a:xfrm>
            <a:off x="9762188" y="2486488"/>
            <a:ext cx="8448" cy="630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A6989C3-67AF-5353-E47D-ABAF6D69BAE1}"/>
              </a:ext>
            </a:extLst>
          </p:cNvPr>
          <p:cNvGrpSpPr/>
          <p:nvPr/>
        </p:nvGrpSpPr>
        <p:grpSpPr>
          <a:xfrm>
            <a:off x="4107114" y="2327563"/>
            <a:ext cx="177553" cy="156660"/>
            <a:chOff x="3275860" y="1681018"/>
            <a:chExt cx="177553" cy="156660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1BF3313-8A49-685A-9CEE-B20F74628240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28DEF9-8BFF-8530-FCBF-19646DCDAE7B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47D4956-0C1B-2898-37BE-180FEEB3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2C27377-389E-911A-8CCB-5940B4ABF965}"/>
              </a:ext>
            </a:extLst>
          </p:cNvPr>
          <p:cNvGrpSpPr/>
          <p:nvPr/>
        </p:nvGrpSpPr>
        <p:grpSpPr>
          <a:xfrm>
            <a:off x="6835335" y="2334154"/>
            <a:ext cx="177553" cy="156660"/>
            <a:chOff x="3275860" y="1681018"/>
            <a:chExt cx="177553" cy="15666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9F26417C-87CC-7C25-A4E7-7088FFB8F838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98A9104-4062-7DAC-A505-2CA439F8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63700E1-9311-0455-0C82-5A94687C8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1C2C059-4F52-7EAC-8651-00E67D7F1CEF}"/>
              </a:ext>
            </a:extLst>
          </p:cNvPr>
          <p:cNvGrpSpPr/>
          <p:nvPr/>
        </p:nvGrpSpPr>
        <p:grpSpPr>
          <a:xfrm>
            <a:off x="9673411" y="2338624"/>
            <a:ext cx="177553" cy="156660"/>
            <a:chOff x="3275860" y="1681018"/>
            <a:chExt cx="177553" cy="156660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15B93ED-9D4B-70B4-FD04-B85F0F618E38}"/>
                </a:ext>
              </a:extLst>
            </p:cNvPr>
            <p:cNvSpPr/>
            <p:nvPr/>
          </p:nvSpPr>
          <p:spPr>
            <a:xfrm>
              <a:off x="3275860" y="1681018"/>
              <a:ext cx="177553" cy="1566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EFFE732-F5FE-F7C9-916C-40CA3E4507EE}"/>
                </a:ext>
              </a:extLst>
            </p:cNvPr>
            <p:cNvCxnSpPr>
              <a:cxnSpLocks/>
            </p:cNvCxnSpPr>
            <p:nvPr/>
          </p:nvCxnSpPr>
          <p:spPr>
            <a:xfrm>
              <a:off x="3318031" y="1699402"/>
              <a:ext cx="102093" cy="11830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629660D-4253-91BC-F088-417C9A151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933" y="1697922"/>
              <a:ext cx="113191" cy="10917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E04C3AE-BB64-89EA-5BE2-B4129A44CF06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1790042" y="2405893"/>
            <a:ext cx="2317072" cy="4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8621088-44F8-9604-CAF6-7BC5A3A6A297}"/>
              </a:ext>
            </a:extLst>
          </p:cNvPr>
          <p:cNvCxnSpPr>
            <a:cxnSpLocks/>
            <a:stCxn id="91" idx="2"/>
            <a:endCxn id="87" idx="6"/>
          </p:cNvCxnSpPr>
          <p:nvPr/>
        </p:nvCxnSpPr>
        <p:spPr>
          <a:xfrm flipH="1" flipV="1">
            <a:off x="4284667" y="2405893"/>
            <a:ext cx="2550668" cy="65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7232FCE-9A1B-D58C-07C5-CAA1DD05E9BA}"/>
              </a:ext>
            </a:extLst>
          </p:cNvPr>
          <p:cNvCxnSpPr>
            <a:cxnSpLocks/>
            <a:stCxn id="95" idx="2"/>
          </p:cNvCxnSpPr>
          <p:nvPr/>
        </p:nvCxnSpPr>
        <p:spPr>
          <a:xfrm flipH="1" flipV="1">
            <a:off x="7021501" y="2405893"/>
            <a:ext cx="2651910" cy="110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FA1C4219-B374-0369-C02E-B15F0CC9DD20}"/>
              </a:ext>
            </a:extLst>
          </p:cNvPr>
          <p:cNvSpPr/>
          <p:nvPr/>
        </p:nvSpPr>
        <p:spPr>
          <a:xfrm rot="10800000">
            <a:off x="4084921" y="186705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BF043E0A-740D-312C-1D18-E1A7DD117E4A}"/>
              </a:ext>
            </a:extLst>
          </p:cNvPr>
          <p:cNvSpPr/>
          <p:nvPr/>
        </p:nvSpPr>
        <p:spPr>
          <a:xfrm rot="10800000">
            <a:off x="6800117" y="187872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E418D15E-61E1-ECB3-F911-A0FC2FAE92BF}"/>
              </a:ext>
            </a:extLst>
          </p:cNvPr>
          <p:cNvSpPr/>
          <p:nvPr/>
        </p:nvSpPr>
        <p:spPr>
          <a:xfrm rot="10800000">
            <a:off x="9645670" y="1884672"/>
            <a:ext cx="230818" cy="3551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3EB4983-FD37-3829-8645-99521958CA0F}"/>
              </a:ext>
            </a:extLst>
          </p:cNvPr>
          <p:cNvGrpSpPr/>
          <p:nvPr/>
        </p:nvGrpSpPr>
        <p:grpSpPr>
          <a:xfrm>
            <a:off x="3467921" y="3341472"/>
            <a:ext cx="1526959" cy="248575"/>
            <a:chOff x="2512381" y="5086905"/>
            <a:chExt cx="1526959" cy="24857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02BF4FE-BF8A-80EB-EF7B-3788C8BAA6CE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F9676AA-349E-0870-DA17-56C08F9EF40D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6AA562E-5C6B-D5C1-2D7A-E09B84CC9B48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B2E4873-C97F-01D2-B5EF-CF2411AC5E31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AD97F96-6A6D-4A3E-5D8E-DB91418145F8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28E4085-CE41-2990-D441-56A91C4E8F5F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481F0C7-025F-01AF-5F47-7AECEB41951F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871DD8-2EBC-6869-ADB5-6FEE063A279D}"/>
              </a:ext>
            </a:extLst>
          </p:cNvPr>
          <p:cNvSpPr/>
          <p:nvPr/>
        </p:nvSpPr>
        <p:spPr>
          <a:xfrm>
            <a:off x="3787517" y="1065565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target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08859B-AEEB-BF92-28C7-3265C2DF1E67}"/>
              </a:ext>
            </a:extLst>
          </p:cNvPr>
          <p:cNvSpPr txBox="1"/>
          <p:nvPr/>
        </p:nvSpPr>
        <p:spPr>
          <a:xfrm>
            <a:off x="2137098" y="1256251"/>
            <a:ext cx="128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BPR Loss</a:t>
            </a:r>
            <a:endParaRPr lang="ko-KR" altLang="en-US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4CE8E53-47E3-B962-4688-38B113DCDDD9}"/>
              </a:ext>
            </a:extLst>
          </p:cNvPr>
          <p:cNvGrpSpPr/>
          <p:nvPr/>
        </p:nvGrpSpPr>
        <p:grpSpPr>
          <a:xfrm>
            <a:off x="6696431" y="1506869"/>
            <a:ext cx="355108" cy="248575"/>
            <a:chOff x="4056016" y="1470565"/>
            <a:chExt cx="355108" cy="248575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C793EB1-D991-DCC4-146B-C359E2D83868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F0053C-67EE-C7BA-333D-94883FE9934E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ADADAF2-7172-723B-7B87-6F284829A385}"/>
              </a:ext>
            </a:extLst>
          </p:cNvPr>
          <p:cNvSpPr/>
          <p:nvPr/>
        </p:nvSpPr>
        <p:spPr>
          <a:xfrm>
            <a:off x="6483369" y="1055687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target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2CF47A-394A-2339-7C53-E472463509E9}"/>
              </a:ext>
            </a:extLst>
          </p:cNvPr>
          <p:cNvGrpSpPr/>
          <p:nvPr/>
        </p:nvGrpSpPr>
        <p:grpSpPr>
          <a:xfrm>
            <a:off x="9552453" y="1524258"/>
            <a:ext cx="355108" cy="248575"/>
            <a:chOff x="4056016" y="1470565"/>
            <a:chExt cx="355108" cy="248575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03AE6C2-3FB9-46B8-3C16-E2D621115478}"/>
                </a:ext>
              </a:extLst>
            </p:cNvPr>
            <p:cNvSpPr/>
            <p:nvPr/>
          </p:nvSpPr>
          <p:spPr>
            <a:xfrm>
              <a:off x="4153671" y="1510514"/>
              <a:ext cx="159798" cy="168676"/>
            </a:xfrm>
            <a:prstGeom prst="ellipse">
              <a:avLst/>
            </a:prstGeom>
            <a:solidFill>
              <a:srgbClr val="090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B56E344-3B11-352A-3FE5-2FA1E2349279}"/>
                </a:ext>
              </a:extLst>
            </p:cNvPr>
            <p:cNvSpPr/>
            <p:nvPr/>
          </p:nvSpPr>
          <p:spPr>
            <a:xfrm>
              <a:off x="4056016" y="1470565"/>
              <a:ext cx="355108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A6F69FD-2BD3-4424-92DE-39836A224293}"/>
              </a:ext>
            </a:extLst>
          </p:cNvPr>
          <p:cNvSpPr/>
          <p:nvPr/>
        </p:nvSpPr>
        <p:spPr>
          <a:xfrm>
            <a:off x="9339391" y="1073076"/>
            <a:ext cx="845594" cy="32690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target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87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Encoder design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532A4-FC1D-3AF5-0016-330C955E0348}"/>
              </a:ext>
            </a:extLst>
          </p:cNvPr>
          <p:cNvSpPr txBox="1"/>
          <p:nvPr/>
        </p:nvSpPr>
        <p:spPr>
          <a:xfrm>
            <a:off x="772601" y="1185331"/>
            <a:ext cx="20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Experiment1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/>
              <a:t>Parameter sharing</a:t>
            </a:r>
            <a:endParaRPr lang="ko-KR" altLang="en-US" sz="16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10D50A-E3B4-E353-18B4-B3F0CA98695D}"/>
              </a:ext>
            </a:extLst>
          </p:cNvPr>
          <p:cNvSpPr/>
          <p:nvPr/>
        </p:nvSpPr>
        <p:spPr>
          <a:xfrm>
            <a:off x="2177431" y="5247734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drama encoder</a:t>
            </a: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8BE57E-D740-8858-4788-5FFBE5506300}"/>
              </a:ext>
            </a:extLst>
          </p:cNvPr>
          <p:cNvSpPr/>
          <p:nvPr/>
        </p:nvSpPr>
        <p:spPr>
          <a:xfrm>
            <a:off x="4873283" y="5247733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webtoon encoder</a:t>
            </a:r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D124256-00EA-2992-C37C-BDAB2E4F4840}"/>
              </a:ext>
            </a:extLst>
          </p:cNvPr>
          <p:cNvSpPr/>
          <p:nvPr/>
        </p:nvSpPr>
        <p:spPr>
          <a:xfrm>
            <a:off x="7643116" y="5247732"/>
            <a:ext cx="2112885" cy="683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movie encoder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1C14BB-7780-4444-C789-7CA64B3C04AB}"/>
              </a:ext>
            </a:extLst>
          </p:cNvPr>
          <p:cNvSpPr txBox="1"/>
          <p:nvPr/>
        </p:nvSpPr>
        <p:spPr>
          <a:xfrm>
            <a:off x="772601" y="4057072"/>
            <a:ext cx="295773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/>
              <a:t>Experiment2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/>
              <a:t>Use independent parameters</a:t>
            </a:r>
            <a:endParaRPr lang="ko-KR" altLang="en-US" sz="16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2F991A4-E36A-3634-23A2-C071424BFA48}"/>
              </a:ext>
            </a:extLst>
          </p:cNvPr>
          <p:cNvSpPr/>
          <p:nvPr/>
        </p:nvSpPr>
        <p:spPr>
          <a:xfrm>
            <a:off x="4873282" y="2299637"/>
            <a:ext cx="2112885" cy="1188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drama encoder</a:t>
            </a:r>
          </a:p>
          <a:p>
            <a:pPr algn="ctr"/>
            <a:r>
              <a:rPr lang="en-US" altLang="ko-KR"/>
              <a:t>webtoon encoder</a:t>
            </a:r>
          </a:p>
          <a:p>
            <a:pPr algn="ctr"/>
            <a:r>
              <a:rPr lang="en-US" altLang="ko-KR"/>
              <a:t>Movie encoder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87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Encoder</a:t>
            </a: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design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F0E05-1B44-40B8-6058-8139C61C1591}"/>
              </a:ext>
            </a:extLst>
          </p:cNvPr>
          <p:cNvSpPr txBox="1"/>
          <p:nvPr/>
        </p:nvSpPr>
        <p:spPr>
          <a:xfrm>
            <a:off x="2196318" y="5264101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6A164-BD85-7294-11A3-FA226893B987}"/>
              </a:ext>
            </a:extLst>
          </p:cNvPr>
          <p:cNvSpPr txBox="1"/>
          <p:nvPr/>
        </p:nvSpPr>
        <p:spPr>
          <a:xfrm>
            <a:off x="772601" y="1185331"/>
            <a:ext cx="45013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Ensemble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600" err="1"/>
              <a:t>itemKnn</a:t>
            </a:r>
            <a:r>
              <a:rPr lang="en-US" altLang="ko-KR" sz="1600"/>
              <a:t>, </a:t>
            </a:r>
            <a:r>
              <a:rPr lang="en-US" altLang="ko-KR" sz="1600" err="1"/>
              <a:t>userKnn</a:t>
            </a:r>
            <a:r>
              <a:rPr lang="en-US" altLang="ko-KR" sz="1600"/>
              <a:t>, </a:t>
            </a:r>
            <a:r>
              <a:rPr lang="en-US" altLang="ko-KR" sz="1600" err="1"/>
              <a:t>NeuMF</a:t>
            </a:r>
            <a:r>
              <a:rPr lang="en-US" altLang="ko-KR" sz="1600"/>
              <a:t>, BPR, Simplex, </a:t>
            </a:r>
            <a:r>
              <a:rPr lang="en-US" altLang="ko-KR" sz="1600" err="1"/>
              <a:t>Biser</a:t>
            </a:r>
            <a:r>
              <a:rPr lang="en-US" altLang="ko-KR" sz="1600"/>
              <a:t>, EASE, </a:t>
            </a:r>
            <a:r>
              <a:rPr lang="en-US" altLang="ko-KR" sz="1600" err="1"/>
              <a:t>LightGCN</a:t>
            </a:r>
            <a:r>
              <a:rPr lang="en-US" altLang="ko-KR" sz="1600"/>
              <a:t>, </a:t>
            </a:r>
            <a:r>
              <a:rPr lang="en-US" altLang="ko-KR" sz="1600" err="1"/>
              <a:t>multVAE</a:t>
            </a:r>
            <a:r>
              <a:rPr lang="en-US" altLang="ko-KR" sz="1600"/>
              <a:t>, FM </a:t>
            </a:r>
            <a:endParaRPr lang="ko-KR" altLang="en-US" sz="16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9588AB-D18C-AC85-1AE2-9BEE27A7FAA8}"/>
              </a:ext>
            </a:extLst>
          </p:cNvPr>
          <p:cNvSpPr/>
          <p:nvPr/>
        </p:nvSpPr>
        <p:spPr>
          <a:xfrm>
            <a:off x="1466233" y="4303522"/>
            <a:ext cx="1840386" cy="581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model1</a:t>
            </a:r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8B23A4-A496-8F3F-E928-F6FF7D2DBC04}"/>
              </a:ext>
            </a:extLst>
          </p:cNvPr>
          <p:cNvGrpSpPr/>
          <p:nvPr/>
        </p:nvGrpSpPr>
        <p:grpSpPr>
          <a:xfrm>
            <a:off x="4992782" y="5881996"/>
            <a:ext cx="1526959" cy="657856"/>
            <a:chOff x="2512381" y="5086905"/>
            <a:chExt cx="1526959" cy="65785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7088EBD-40CE-EC4F-2184-B9F14136B903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E1FCE3-4AFA-522D-0AB3-E1226C862426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5C6A930-CBF5-22FA-531C-5AD91C6E468A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F85BA6-E782-AEDF-9A1F-A14F60FBD4D9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36CB595-5D9E-D56D-E920-65BDF3F81F8A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B20267C-4114-97A5-8AEC-F722382921EE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4140F0D-126E-3E2A-7526-63F0C73F04D3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B2F1DF-9D6E-6B0C-FC03-A46952DB453A}"/>
                </a:ext>
              </a:extLst>
            </p:cNvPr>
            <p:cNvSpPr txBox="1"/>
            <p:nvPr/>
          </p:nvSpPr>
          <p:spPr>
            <a:xfrm>
              <a:off x="2752078" y="5375429"/>
              <a:ext cx="110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Drama1</a:t>
              </a:r>
              <a:endParaRPr lang="ko-KR" altLang="en-US"/>
            </a:p>
          </p:txBody>
        </p:sp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84253FA-A11F-8E99-5967-B5E57B15DF05}"/>
              </a:ext>
            </a:extLst>
          </p:cNvPr>
          <p:cNvSpPr/>
          <p:nvPr/>
        </p:nvSpPr>
        <p:spPr>
          <a:xfrm rot="10800000">
            <a:off x="5528888" y="5081573"/>
            <a:ext cx="404926" cy="675570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1EB093-828E-BA36-FDF2-E041D9482E78}"/>
              </a:ext>
            </a:extLst>
          </p:cNvPr>
          <p:cNvSpPr/>
          <p:nvPr/>
        </p:nvSpPr>
        <p:spPr>
          <a:xfrm>
            <a:off x="3693339" y="4335047"/>
            <a:ext cx="1840386" cy="581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model2</a:t>
            </a: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366A3E-CD42-504A-CA93-1C460B66623A}"/>
              </a:ext>
            </a:extLst>
          </p:cNvPr>
          <p:cNvSpPr/>
          <p:nvPr/>
        </p:nvSpPr>
        <p:spPr>
          <a:xfrm>
            <a:off x="5867759" y="4335047"/>
            <a:ext cx="1840386" cy="581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model3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37B1909-BD31-0F5D-2601-A6EB6719A7C8}"/>
              </a:ext>
            </a:extLst>
          </p:cNvPr>
          <p:cNvSpPr/>
          <p:nvPr/>
        </p:nvSpPr>
        <p:spPr>
          <a:xfrm>
            <a:off x="8042179" y="4335047"/>
            <a:ext cx="1840386" cy="581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model4</a:t>
            </a:r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B3F74F8-1AE5-38A3-5265-C67E2181E915}"/>
              </a:ext>
            </a:extLst>
          </p:cNvPr>
          <p:cNvSpPr/>
          <p:nvPr/>
        </p:nvSpPr>
        <p:spPr>
          <a:xfrm>
            <a:off x="4782803" y="2723044"/>
            <a:ext cx="1840386" cy="5816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aggregation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67AFDB-57FA-C4BB-11CA-9DAAB5D90922}"/>
              </a:ext>
            </a:extLst>
          </p:cNvPr>
          <p:cNvSpPr txBox="1"/>
          <p:nvPr/>
        </p:nvSpPr>
        <p:spPr>
          <a:xfrm>
            <a:off x="6823563" y="2723044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Voting, weighted sum</a:t>
            </a:r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61BC7DBF-6467-5974-1AFA-D0088E244A6D}"/>
              </a:ext>
            </a:extLst>
          </p:cNvPr>
          <p:cNvSpPr/>
          <p:nvPr/>
        </p:nvSpPr>
        <p:spPr>
          <a:xfrm rot="10800000">
            <a:off x="5472176" y="3429000"/>
            <a:ext cx="471109" cy="705257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8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욕실, 바둑판식이(가) 표시된 사진&#10;&#10;자동 생성된 설명">
            <a:extLst>
              <a:ext uri="{FF2B5EF4-FFF2-40B4-BE49-F238E27FC236}">
                <a16:creationId xmlns:a16="http://schemas.microsoft.com/office/drawing/2014/main" id="{FCF8EEB9-6C36-D678-969B-95008B5C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F7474-ED75-9D5F-29E1-C00B1A21456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 descr="가로줄로 채워진 원">
            <a:extLst>
              <a:ext uri="{FF2B5EF4-FFF2-40B4-BE49-F238E27FC236}">
                <a16:creationId xmlns:a16="http://schemas.microsoft.com/office/drawing/2014/main" id="{8D48E086-7ACE-7E17-8A3D-0D67B96B8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pic>
        <p:nvPicPr>
          <p:cNvPr id="5" name="그래픽 4" descr="가로줄로 채워진 원">
            <a:extLst>
              <a:ext uri="{FF2B5EF4-FFF2-40B4-BE49-F238E27FC236}">
                <a16:creationId xmlns:a16="http://schemas.microsoft.com/office/drawing/2014/main" id="{1B34D3BC-DC04-6CA2-035E-D48BBB2CC5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969856"/>
            <a:ext cx="2560534" cy="25605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2D8A24-FCC6-A2C8-35F8-5BC534D3372F}"/>
              </a:ext>
            </a:extLst>
          </p:cNvPr>
          <p:cNvGrpSpPr/>
          <p:nvPr/>
        </p:nvGrpSpPr>
        <p:grpSpPr>
          <a:xfrm>
            <a:off x="2699573" y="2188553"/>
            <a:ext cx="1292341" cy="1053574"/>
            <a:chOff x="3803546" y="2667813"/>
            <a:chExt cx="1292341" cy="10535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F2223-683C-C944-F8CA-68539AE3FA54}"/>
                </a:ext>
              </a:extLst>
            </p:cNvPr>
            <p:cNvSpPr txBox="1"/>
            <p:nvPr/>
          </p:nvSpPr>
          <p:spPr>
            <a:xfrm>
              <a:off x="3803546" y="3136612"/>
              <a:ext cx="1292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Model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7412-49A8-C898-54B1-A13FDFB7C4C6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3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User</a:t>
            </a: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KNN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80CA9F-83BD-0211-3DD2-520E4963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20" y="661442"/>
            <a:ext cx="8002117" cy="39153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FEEE95-9257-0971-1A88-67FCEB467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04" y="4884451"/>
            <a:ext cx="786874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827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Item</a:t>
            </a:r>
            <a:r>
              <a:rPr lang="ko-KR" altLang="en-US" sz="2000" b="1" spc="6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KNN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48333F-6C1C-C48F-0EE5-D17254DD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40" y="1176926"/>
            <a:ext cx="7173326" cy="3267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1720A1-2374-2BE5-688E-48A23F63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89" y="4712059"/>
            <a:ext cx="785922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91E1A21F-F31B-4B33-A6E3-F3C2EB4E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A040E4-DB41-7D4F-8482-9E08206CE20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450070A-69E7-CDF3-E63E-ABE164610B71}"/>
              </a:ext>
            </a:extLst>
          </p:cNvPr>
          <p:cNvCxnSpPr>
            <a:cxnSpLocks/>
          </p:cNvCxnSpPr>
          <p:nvPr/>
        </p:nvCxnSpPr>
        <p:spPr>
          <a:xfrm>
            <a:off x="970156" y="1293541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F6A4FC-18E1-6208-1934-0EE7246A7DE5}"/>
              </a:ext>
            </a:extLst>
          </p:cNvPr>
          <p:cNvSpPr txBox="1"/>
          <p:nvPr/>
        </p:nvSpPr>
        <p:spPr>
          <a:xfrm>
            <a:off x="970156" y="634505"/>
            <a:ext cx="10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List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71240-01B0-EB0F-A472-7264965EDEDD}"/>
              </a:ext>
            </a:extLst>
          </p:cNvPr>
          <p:cNvSpPr txBox="1"/>
          <p:nvPr/>
        </p:nvSpPr>
        <p:spPr>
          <a:xfrm>
            <a:off x="1680117" y="753825"/>
            <a:ext cx="252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table of contents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D1842-0F1C-F32E-A709-A6E25D240A2E}"/>
              </a:ext>
            </a:extLst>
          </p:cNvPr>
          <p:cNvSpPr txBox="1"/>
          <p:nvPr/>
        </p:nvSpPr>
        <p:spPr>
          <a:xfrm>
            <a:off x="2626112" y="2140633"/>
            <a:ext cx="25238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Data crawling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904553-A7C6-B483-63B9-CDB396253BC7}"/>
              </a:ext>
            </a:extLst>
          </p:cNvPr>
          <p:cNvSpPr txBox="1"/>
          <p:nvPr/>
        </p:nvSpPr>
        <p:spPr>
          <a:xfrm>
            <a:off x="1680117" y="2094467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0A51A-754E-85D9-8A55-47046D414049}"/>
              </a:ext>
            </a:extLst>
          </p:cNvPr>
          <p:cNvSpPr txBox="1"/>
          <p:nvPr/>
        </p:nvSpPr>
        <p:spPr>
          <a:xfrm>
            <a:off x="2626112" y="3127955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Architecture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22BDB1-CA78-CFCD-4398-0127A32509D4}"/>
              </a:ext>
            </a:extLst>
          </p:cNvPr>
          <p:cNvSpPr txBox="1"/>
          <p:nvPr/>
        </p:nvSpPr>
        <p:spPr>
          <a:xfrm>
            <a:off x="1680117" y="3081789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12121-0A49-7562-7913-9A4A6BF44FE5}"/>
              </a:ext>
            </a:extLst>
          </p:cNvPr>
          <p:cNvSpPr txBox="1"/>
          <p:nvPr/>
        </p:nvSpPr>
        <p:spPr>
          <a:xfrm>
            <a:off x="2626112" y="4115277"/>
            <a:ext cx="25238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A10937-1993-5A49-6F3C-CA90B1625676}"/>
              </a:ext>
            </a:extLst>
          </p:cNvPr>
          <p:cNvSpPr txBox="1"/>
          <p:nvPr/>
        </p:nvSpPr>
        <p:spPr>
          <a:xfrm>
            <a:off x="1680117" y="4069111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ko-KR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414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Factorization machine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2050" name="Picture 2" descr="추천시스템] Factorization Machine &amp; FFM">
            <a:extLst>
              <a:ext uri="{FF2B5EF4-FFF2-40B4-BE49-F238E27FC236}">
                <a16:creationId xmlns:a16="http://schemas.microsoft.com/office/drawing/2014/main" id="{3FA66391-D873-301B-29FF-224A0BA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88" y="1243584"/>
            <a:ext cx="9690527" cy="43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4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4128154" y="2587084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>
                <a:solidFill>
                  <a:schemeClr val="accent6">
                    <a:lumMod val="50000"/>
                  </a:schemeClr>
                </a:solidFill>
              </a:rPr>
              <a:t>Q&amp;A</a:t>
            </a:r>
            <a:endParaRPr lang="ko-KR" altLang="en-US" sz="13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2245-D1F6-8E19-9E27-D887708518B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자기이(가) 표시된 사진&#10;&#10;자동 생성된 설명">
            <a:extLst>
              <a:ext uri="{FF2B5EF4-FFF2-40B4-BE49-F238E27FC236}">
                <a16:creationId xmlns:a16="http://schemas.microsoft.com/office/drawing/2014/main" id="{0C74A7D2-0815-B3F5-99D0-8D3B78C83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66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4E68E6-BBC6-E6ED-F214-C6F91429E8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852E-05D3-371A-5037-9449ADE93A11}"/>
              </a:ext>
            </a:extLst>
          </p:cNvPr>
          <p:cNvSpPr txBox="1"/>
          <p:nvPr/>
        </p:nvSpPr>
        <p:spPr>
          <a:xfrm>
            <a:off x="837319" y="3136612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71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3484-5FB1-03C3-E967-B3AAD38864FF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2699573" y="2902231"/>
            <a:ext cx="2536656" cy="1053574"/>
            <a:chOff x="3803546" y="2667813"/>
            <a:chExt cx="2536656" cy="1053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3803546" y="3136612"/>
              <a:ext cx="2536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Web</a:t>
              </a:r>
              <a:r>
                <a:rPr lang="ko-KR" altLang="en-US" sz="3200" b="1">
                  <a:solidFill>
                    <a:schemeClr val="bg1"/>
                  </a:solidFill>
                </a:rPr>
                <a:t> </a:t>
              </a:r>
              <a:r>
                <a:rPr lang="en-US" altLang="ko-KR" sz="3200" b="1">
                  <a:solidFill>
                    <a:schemeClr val="bg1"/>
                  </a:solidFill>
                </a:rPr>
                <a:t>Crawling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1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6632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Data Crawling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68E982B2-C824-5478-10FE-BA8B519E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672590"/>
            <a:ext cx="8886825" cy="4798695"/>
          </a:xfrm>
          <a:prstGeom prst="rect">
            <a:avLst/>
          </a:prstGeom>
        </p:spPr>
      </p:pic>
      <p:pic>
        <p:nvPicPr>
          <p:cNvPr id="7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3C4E1C66-E615-8C39-F1A3-7E70F4D9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90916"/>
            <a:ext cx="2857500" cy="1495118"/>
          </a:xfrm>
          <a:prstGeom prst="rect">
            <a:avLst/>
          </a:prstGeom>
        </p:spPr>
      </p:pic>
      <p:pic>
        <p:nvPicPr>
          <p:cNvPr id="8" name="그림 8" descr="로고이(가) 표시된 사진&#10;&#10;자동 생성된 설명">
            <a:extLst>
              <a:ext uri="{FF2B5EF4-FFF2-40B4-BE49-F238E27FC236}">
                <a16:creationId xmlns:a16="http://schemas.microsoft.com/office/drawing/2014/main" id="{2D3157DD-E651-96AC-D4BC-60245C127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73434"/>
            <a:ext cx="2857500" cy="93990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D59085D6-AAA0-D1D2-766D-4181BDD8D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447585"/>
            <a:ext cx="2743200" cy="19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6632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Data Crawling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D59085D6-AAA0-D1D2-766D-4181BDD8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095035"/>
            <a:ext cx="7353300" cy="5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-9237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24577-FA17-E45D-4684-71FF5A987DEE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2291589" cy="1053574"/>
            <a:chOff x="3803546" y="2667813"/>
            <a:chExt cx="2291589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22915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Architecture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2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448738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Recommendation system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4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7BB001D0-57D4-190D-DFF6-AC35F819F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794901"/>
            <a:ext cx="7743825" cy="55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3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442961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Content Based Filtering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315A2-3B93-C278-0EA3-686388E49875}"/>
              </a:ext>
            </a:extLst>
          </p:cNvPr>
          <p:cNvSpPr txBox="1"/>
          <p:nvPr/>
        </p:nvSpPr>
        <p:spPr>
          <a:xfrm>
            <a:off x="2106354" y="1477926"/>
            <a:ext cx="55245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 err="1"/>
              <a:t>Genre</a:t>
            </a:r>
            <a:r>
              <a:rPr lang="ko-KR" altLang="en-US" dirty="0"/>
              <a:t>, </a:t>
            </a:r>
            <a:r>
              <a:rPr lang="ko-KR" altLang="en-US" dirty="0" err="1"/>
              <a:t>Country</a:t>
            </a:r>
            <a:r>
              <a:rPr lang="ko-KR" altLang="en-US" dirty="0"/>
              <a:t>, </a:t>
            </a:r>
            <a:r>
              <a:rPr lang="ko-KR" altLang="en-US" dirty="0" err="1"/>
              <a:t>year</a:t>
            </a:r>
            <a:r>
              <a:rPr lang="ko-KR" altLang="en-US" dirty="0"/>
              <a:t>,  ... -&gt; </a:t>
            </a:r>
            <a:r>
              <a:rPr lang="ko-KR" altLang="en-US" b="1" dirty="0" err="1"/>
              <a:t>one</a:t>
            </a:r>
            <a:r>
              <a:rPr lang="ko-KR" altLang="en-US" b="1" dirty="0"/>
              <a:t> </a:t>
            </a:r>
            <a:r>
              <a:rPr lang="ko-KR" altLang="en-US" b="1" dirty="0" err="1"/>
              <a:t>hot</a:t>
            </a:r>
            <a:r>
              <a:rPr lang="ko-KR" altLang="en-US" b="1" dirty="0"/>
              <a:t> </a:t>
            </a:r>
            <a:r>
              <a:rPr lang="ko-KR" altLang="en-US" b="1" dirty="0" err="1"/>
              <a:t>encoding</a:t>
            </a:r>
            <a:endParaRPr lang="ko-KR" altLang="en-US" b="1" dirty="0"/>
          </a:p>
          <a:p>
            <a:pPr marL="285750" indent="-285750">
              <a:buFont typeface="Wingdings"/>
              <a:buChar char="§"/>
            </a:pPr>
            <a:endParaRPr lang="ko-KR" altLang="en-US" dirty="0"/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dirty="0" err="1">
                <a:ea typeface="+mn-lt"/>
                <a:cs typeface="+mn-lt"/>
              </a:rPr>
              <a:t>Title</a:t>
            </a:r>
            <a:r>
              <a:rPr lang="ko-KR" dirty="0">
                <a:ea typeface="+mn-lt"/>
                <a:cs typeface="+mn-lt"/>
              </a:rPr>
              <a:t>, </a:t>
            </a:r>
            <a:r>
              <a:rPr lang="ko-KR" dirty="0" err="1">
                <a:ea typeface="+mn-lt"/>
                <a:cs typeface="+mn-lt"/>
              </a:rPr>
              <a:t>description</a:t>
            </a:r>
            <a:r>
              <a:rPr lang="ko-KR" dirty="0">
                <a:ea typeface="+mn-lt"/>
                <a:cs typeface="+mn-lt"/>
              </a:rPr>
              <a:t> … -&gt; </a:t>
            </a:r>
            <a:r>
              <a:rPr lang="ko-KR" b="1" dirty="0" err="1">
                <a:ea typeface="+mn-lt"/>
                <a:cs typeface="+mn-lt"/>
              </a:rPr>
              <a:t>Embedding</a:t>
            </a:r>
            <a:endParaRPr lang="ko-KR" b="1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ko-KR" altLang="en-US" dirty="0"/>
          </a:p>
          <a:p>
            <a:pPr marL="285750" indent="-285750">
              <a:buFont typeface="Wingdings"/>
              <a:buChar char="§"/>
            </a:pPr>
            <a:endParaRPr lang="ko-KR" altLang="en-US" dirty="0"/>
          </a:p>
          <a:p>
            <a:pPr marL="285750" indent="-285750">
              <a:buFont typeface="Wingdings"/>
              <a:buChar char="§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C4504-AFA3-0949-5FC4-B9E3AA094C0A}"/>
              </a:ext>
            </a:extLst>
          </p:cNvPr>
          <p:cNvSpPr txBox="1"/>
          <p:nvPr/>
        </p:nvSpPr>
        <p:spPr>
          <a:xfrm>
            <a:off x="2119865" y="5588516"/>
            <a:ext cx="79533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/>
              <a:t> </a:t>
            </a:r>
            <a:r>
              <a:rPr lang="ko-KR" sz="2400" b="1" dirty="0" err="1">
                <a:ea typeface="+mn-lt"/>
                <a:cs typeface="+mn-lt"/>
              </a:rPr>
              <a:t>Cosine</a:t>
            </a:r>
            <a:r>
              <a:rPr lang="ko-KR" sz="2400" b="1" dirty="0">
                <a:ea typeface="+mn-lt"/>
                <a:cs typeface="+mn-lt"/>
              </a:rPr>
              <a:t> </a:t>
            </a:r>
            <a:r>
              <a:rPr lang="ko-KR" sz="2400" b="1" dirty="0" err="1">
                <a:ea typeface="+mn-lt"/>
                <a:cs typeface="+mn-lt"/>
              </a:rPr>
              <a:t>similarity</a:t>
            </a:r>
            <a:r>
              <a:rPr lang="ko-KR" altLang="en-US" sz="2400" b="1" dirty="0"/>
              <a:t>,</a:t>
            </a:r>
            <a:r>
              <a:rPr lang="ko-KR" altLang="en-US" sz="2400" b="1" dirty="0">
                <a:ea typeface="+mn-lt"/>
                <a:cs typeface="+mn-lt"/>
              </a:rPr>
              <a:t> </a:t>
            </a:r>
            <a:r>
              <a:rPr lang="ko-KR" sz="2400" b="1" dirty="0" err="1">
                <a:ea typeface="+mn-lt"/>
                <a:cs typeface="+mn-lt"/>
              </a:rPr>
              <a:t>Pearson</a:t>
            </a:r>
            <a:r>
              <a:rPr lang="ko-KR" sz="2400" b="1" dirty="0">
                <a:ea typeface="+mn-lt"/>
                <a:cs typeface="+mn-lt"/>
              </a:rPr>
              <a:t> </a:t>
            </a:r>
            <a:r>
              <a:rPr lang="ko-KR" sz="2400" b="1" dirty="0" err="1">
                <a:ea typeface="+mn-lt"/>
                <a:cs typeface="+mn-lt"/>
              </a:rPr>
              <a:t>correlation</a:t>
            </a:r>
            <a:r>
              <a:rPr lang="ko-KR" sz="2400" b="1" dirty="0">
                <a:ea typeface="+mn-lt"/>
                <a:cs typeface="+mn-lt"/>
              </a:rPr>
              <a:t> </a:t>
            </a:r>
            <a:r>
              <a:rPr lang="ko-KR" sz="2400" b="1" dirty="0" err="1">
                <a:ea typeface="+mn-lt"/>
                <a:cs typeface="+mn-lt"/>
              </a:rPr>
              <a:t>coefficient</a:t>
            </a:r>
            <a:endParaRPr lang="ko-KR" sz="2400" b="1"/>
          </a:p>
        </p:txBody>
      </p:sp>
      <p:pic>
        <p:nvPicPr>
          <p:cNvPr id="4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0749557-9C6A-6D5E-0317-6B20C3A4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675186"/>
            <a:ext cx="2743200" cy="1907177"/>
          </a:xfrm>
          <a:prstGeom prst="rect">
            <a:avLst/>
          </a:prstGeom>
        </p:spPr>
      </p:pic>
      <p:pic>
        <p:nvPicPr>
          <p:cNvPr id="9" name="그림 9" descr="직사각형이(가) 표시된 사진&#10;&#10;자동 생성된 설명">
            <a:extLst>
              <a:ext uri="{FF2B5EF4-FFF2-40B4-BE49-F238E27FC236}">
                <a16:creationId xmlns:a16="http://schemas.microsoft.com/office/drawing/2014/main" id="{08E066F5-DCB5-1D38-07FE-179B7CA6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3343641"/>
            <a:ext cx="3952875" cy="13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694946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Contents based Filtering Architecture</a:t>
            </a:r>
            <a:endParaRPr lang="ko-KR" altLang="en-US" sz="2000" b="1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426A3D-4957-7BAB-C958-552079F09298}"/>
              </a:ext>
            </a:extLst>
          </p:cNvPr>
          <p:cNvSpPr/>
          <p:nvPr/>
        </p:nvSpPr>
        <p:spPr>
          <a:xfrm>
            <a:off x="3559443" y="2774406"/>
            <a:ext cx="5073113" cy="17883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Pretrained Model </a:t>
            </a:r>
          </a:p>
          <a:p>
            <a:pPr algn="ctr"/>
            <a:r>
              <a:rPr lang="en-US" altLang="ko-KR" err="1"/>
              <a:t>koBERT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6C25AA-19B4-D033-307E-98EB55976EF8}"/>
              </a:ext>
            </a:extLst>
          </p:cNvPr>
          <p:cNvSpPr/>
          <p:nvPr/>
        </p:nvSpPr>
        <p:spPr>
          <a:xfrm>
            <a:off x="583808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BBDDB8-96CD-4EB9-E5B0-96F6A2078ECF}"/>
              </a:ext>
            </a:extLst>
          </p:cNvPr>
          <p:cNvSpPr/>
          <p:nvPr/>
        </p:nvSpPr>
        <p:spPr>
          <a:xfrm>
            <a:off x="503909" y="1295736"/>
            <a:ext cx="1526959" cy="248575"/>
          </a:xfrm>
          <a:prstGeom prst="rect">
            <a:avLst/>
          </a:prstGeom>
          <a:noFill/>
          <a:ln w="28575">
            <a:solidFill>
              <a:srgbClr val="584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71C037-0958-8650-006B-ABBDC7F706A7}"/>
              </a:ext>
            </a:extLst>
          </p:cNvPr>
          <p:cNvSpPr/>
          <p:nvPr/>
        </p:nvSpPr>
        <p:spPr>
          <a:xfrm>
            <a:off x="823505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F79B8E1-5A8D-077E-F8B2-5538508A1326}"/>
              </a:ext>
            </a:extLst>
          </p:cNvPr>
          <p:cNvSpPr/>
          <p:nvPr/>
        </p:nvSpPr>
        <p:spPr>
          <a:xfrm>
            <a:off x="1054325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5CC409-3E1A-05EE-C5E0-7D24C6DD471C}"/>
              </a:ext>
            </a:extLst>
          </p:cNvPr>
          <p:cNvSpPr/>
          <p:nvPr/>
        </p:nvSpPr>
        <p:spPr>
          <a:xfrm>
            <a:off x="1285143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14EFB0-E67D-5D45-6B79-A4A7B6B20799}"/>
              </a:ext>
            </a:extLst>
          </p:cNvPr>
          <p:cNvSpPr/>
          <p:nvPr/>
        </p:nvSpPr>
        <p:spPr>
          <a:xfrm>
            <a:off x="1515961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42EB0CA-7127-DFB2-2415-DD9D831E7E1F}"/>
              </a:ext>
            </a:extLst>
          </p:cNvPr>
          <p:cNvSpPr/>
          <p:nvPr/>
        </p:nvSpPr>
        <p:spPr>
          <a:xfrm>
            <a:off x="1746779" y="1335685"/>
            <a:ext cx="159798" cy="1686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1DB77F-E30D-516C-3431-6C943FBBE77F}"/>
              </a:ext>
            </a:extLst>
          </p:cNvPr>
          <p:cNvSpPr txBox="1"/>
          <p:nvPr/>
        </p:nvSpPr>
        <p:spPr>
          <a:xfrm>
            <a:off x="478659" y="1544523"/>
            <a:ext cx="1685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/>
              <a:t> Drama Title</a:t>
            </a:r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59E1EA-3127-F050-5B96-8F81FAC9D578}"/>
              </a:ext>
            </a:extLst>
          </p:cNvPr>
          <p:cNvGrpSpPr/>
          <p:nvPr/>
        </p:nvGrpSpPr>
        <p:grpSpPr>
          <a:xfrm>
            <a:off x="380521" y="2114597"/>
            <a:ext cx="1687871" cy="608310"/>
            <a:chOff x="2370520" y="5086905"/>
            <a:chExt cx="1687871" cy="60831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C8D70B9-84B4-9134-DDC5-8FE6DA1A64FE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28F7EAC-F7AA-2A6D-DF20-1907112ED4E9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18F1458-761A-36CC-2A71-6A47FD7CD95C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993ED3F-0C10-5582-A211-93A34ACCEE5A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88B4A02-20F2-FE78-C99C-4AA5C3B1008C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0758D35-19CA-C333-CE91-0E87A7157A0E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D1A9691-622D-2347-C31B-CFC7C433FB5A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1FEE916-55F8-2034-A7BB-338A24EDDDEF}"/>
                </a:ext>
              </a:extLst>
            </p:cNvPr>
            <p:cNvSpPr txBox="1"/>
            <p:nvPr/>
          </p:nvSpPr>
          <p:spPr>
            <a:xfrm>
              <a:off x="2370520" y="5325883"/>
              <a:ext cx="168787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 Drama Genre</a:t>
              </a:r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D2FAE2-9A25-9A52-8C7E-D80D9F368C73}"/>
              </a:ext>
            </a:extLst>
          </p:cNvPr>
          <p:cNvGrpSpPr/>
          <p:nvPr/>
        </p:nvGrpSpPr>
        <p:grpSpPr>
          <a:xfrm>
            <a:off x="340628" y="2896103"/>
            <a:ext cx="1744998" cy="579431"/>
            <a:chOff x="350153" y="3143753"/>
            <a:chExt cx="1744998" cy="579431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5387D91-A9FD-ADD4-81C3-41FD04CC7919}"/>
                </a:ext>
              </a:extLst>
            </p:cNvPr>
            <p:cNvSpPr/>
            <p:nvPr/>
          </p:nvSpPr>
          <p:spPr>
            <a:xfrm>
              <a:off x="602281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84CF597-FD02-D7F9-E56C-88B4E6B7F4AA}"/>
                </a:ext>
              </a:extLst>
            </p:cNvPr>
            <p:cNvSpPr/>
            <p:nvPr/>
          </p:nvSpPr>
          <p:spPr>
            <a:xfrm>
              <a:off x="522382" y="3143753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8BBDD90-CE14-F61C-DE01-71A2AE95D106}"/>
                </a:ext>
              </a:extLst>
            </p:cNvPr>
            <p:cNvSpPr/>
            <p:nvPr/>
          </p:nvSpPr>
          <p:spPr>
            <a:xfrm>
              <a:off x="841978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D6979B5-53CA-572D-8AEA-D3250FEA751A}"/>
                </a:ext>
              </a:extLst>
            </p:cNvPr>
            <p:cNvSpPr/>
            <p:nvPr/>
          </p:nvSpPr>
          <p:spPr>
            <a:xfrm>
              <a:off x="1072798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3D221078-07CD-DDC8-D916-BDE3CA090A79}"/>
                </a:ext>
              </a:extLst>
            </p:cNvPr>
            <p:cNvSpPr/>
            <p:nvPr/>
          </p:nvSpPr>
          <p:spPr>
            <a:xfrm>
              <a:off x="1303616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24917CE-AD63-728C-EE2D-C82D04DEDB9D}"/>
                </a:ext>
              </a:extLst>
            </p:cNvPr>
            <p:cNvSpPr/>
            <p:nvPr/>
          </p:nvSpPr>
          <p:spPr>
            <a:xfrm>
              <a:off x="1534434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675836-B9AC-35F4-69F4-494A64F8DDB0}"/>
                </a:ext>
              </a:extLst>
            </p:cNvPr>
            <p:cNvSpPr/>
            <p:nvPr/>
          </p:nvSpPr>
          <p:spPr>
            <a:xfrm>
              <a:off x="1765252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16C1A5A-AA28-7C6C-BDDB-A92BE9143470}"/>
                </a:ext>
              </a:extLst>
            </p:cNvPr>
            <p:cNvSpPr txBox="1"/>
            <p:nvPr/>
          </p:nvSpPr>
          <p:spPr>
            <a:xfrm>
              <a:off x="350153" y="3353852"/>
              <a:ext cx="174499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 Webtoon Title</a:t>
              </a:r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3509F0-B37C-57CC-D18C-50ACB8FCDAC9}"/>
              </a:ext>
            </a:extLst>
          </p:cNvPr>
          <p:cNvGrpSpPr/>
          <p:nvPr/>
        </p:nvGrpSpPr>
        <p:grpSpPr>
          <a:xfrm>
            <a:off x="420178" y="3762589"/>
            <a:ext cx="1741129" cy="885309"/>
            <a:chOff x="420178" y="3762589"/>
            <a:chExt cx="1741129" cy="885309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4A4685F-E877-78EA-133A-9904BE12CEAA}"/>
                </a:ext>
              </a:extLst>
            </p:cNvPr>
            <p:cNvSpPr/>
            <p:nvPr/>
          </p:nvSpPr>
          <p:spPr>
            <a:xfrm>
              <a:off x="620754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B318D7D-3831-3CA8-17CA-D03353A3B7A8}"/>
                </a:ext>
              </a:extLst>
            </p:cNvPr>
            <p:cNvSpPr/>
            <p:nvPr/>
          </p:nvSpPr>
          <p:spPr>
            <a:xfrm>
              <a:off x="540855" y="3762589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45E0EF9-3FDE-7882-9B40-6D746E2DF777}"/>
                </a:ext>
              </a:extLst>
            </p:cNvPr>
            <p:cNvSpPr/>
            <p:nvPr/>
          </p:nvSpPr>
          <p:spPr>
            <a:xfrm>
              <a:off x="860451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4750BF6-E7B5-F63A-1537-B0BAB04F6F31}"/>
                </a:ext>
              </a:extLst>
            </p:cNvPr>
            <p:cNvSpPr/>
            <p:nvPr/>
          </p:nvSpPr>
          <p:spPr>
            <a:xfrm>
              <a:off x="1091271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90ACE28-3996-1B4F-5F1E-CFFF5C2866A9}"/>
                </a:ext>
              </a:extLst>
            </p:cNvPr>
            <p:cNvSpPr/>
            <p:nvPr/>
          </p:nvSpPr>
          <p:spPr>
            <a:xfrm>
              <a:off x="1322089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328EFA5-E62C-1E38-A46C-46D1FA2A7305}"/>
                </a:ext>
              </a:extLst>
            </p:cNvPr>
            <p:cNvSpPr/>
            <p:nvPr/>
          </p:nvSpPr>
          <p:spPr>
            <a:xfrm>
              <a:off x="1552907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308CAA1-63A0-CBBA-208F-AA07E2A442DE}"/>
                </a:ext>
              </a:extLst>
            </p:cNvPr>
            <p:cNvSpPr/>
            <p:nvPr/>
          </p:nvSpPr>
          <p:spPr>
            <a:xfrm>
              <a:off x="1783725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DDCF039-4EC4-A2C3-B027-422FF03C552E}"/>
                </a:ext>
              </a:extLst>
            </p:cNvPr>
            <p:cNvSpPr txBox="1"/>
            <p:nvPr/>
          </p:nvSpPr>
          <p:spPr>
            <a:xfrm>
              <a:off x="420178" y="4001567"/>
              <a:ext cx="174112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 Webtoon description</a:t>
              </a:r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155C38-F199-D1A9-AA4B-E07D958C247A}"/>
              </a:ext>
            </a:extLst>
          </p:cNvPr>
          <p:cNvGrpSpPr/>
          <p:nvPr/>
        </p:nvGrpSpPr>
        <p:grpSpPr>
          <a:xfrm>
            <a:off x="540136" y="4723643"/>
            <a:ext cx="1526959" cy="570494"/>
            <a:chOff x="540136" y="4723643"/>
            <a:chExt cx="1526959" cy="570494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E0B50BB2-5719-8058-C251-29413E9191BA}"/>
                </a:ext>
              </a:extLst>
            </p:cNvPr>
            <p:cNvSpPr/>
            <p:nvPr/>
          </p:nvSpPr>
          <p:spPr>
            <a:xfrm>
              <a:off x="620035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4F66A71-9596-C4E4-5E6E-1ABB71BA1207}"/>
                </a:ext>
              </a:extLst>
            </p:cNvPr>
            <p:cNvSpPr/>
            <p:nvPr/>
          </p:nvSpPr>
          <p:spPr>
            <a:xfrm>
              <a:off x="540136" y="4723643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FAC7A68-2B6A-7B44-0E71-1606C7159A04}"/>
                </a:ext>
              </a:extLst>
            </p:cNvPr>
            <p:cNvSpPr/>
            <p:nvPr/>
          </p:nvSpPr>
          <p:spPr>
            <a:xfrm>
              <a:off x="859732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D9E26C9-AED5-F074-926B-A537E1FD68D0}"/>
                </a:ext>
              </a:extLst>
            </p:cNvPr>
            <p:cNvSpPr/>
            <p:nvPr/>
          </p:nvSpPr>
          <p:spPr>
            <a:xfrm>
              <a:off x="1090552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AC9FBE3-CBCF-2287-ACD0-FB461F5A7AB6}"/>
                </a:ext>
              </a:extLst>
            </p:cNvPr>
            <p:cNvSpPr/>
            <p:nvPr/>
          </p:nvSpPr>
          <p:spPr>
            <a:xfrm>
              <a:off x="1321370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DA29DEE-E59C-69A0-6D61-1C499F9129E5}"/>
                </a:ext>
              </a:extLst>
            </p:cNvPr>
            <p:cNvSpPr/>
            <p:nvPr/>
          </p:nvSpPr>
          <p:spPr>
            <a:xfrm>
              <a:off x="1552188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E4A4F43-6F66-56AD-8889-C867EBB8BFC6}"/>
                </a:ext>
              </a:extLst>
            </p:cNvPr>
            <p:cNvSpPr/>
            <p:nvPr/>
          </p:nvSpPr>
          <p:spPr>
            <a:xfrm>
              <a:off x="1783006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8EE74DE-3C25-F685-93DA-A3EB18481D0F}"/>
                </a:ext>
              </a:extLst>
            </p:cNvPr>
            <p:cNvSpPr txBox="1"/>
            <p:nvPr/>
          </p:nvSpPr>
          <p:spPr>
            <a:xfrm>
              <a:off x="686336" y="4924805"/>
              <a:ext cx="1380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Movie Title</a:t>
              </a:r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8B9311-333D-E118-0991-73E4CE512A4D}"/>
              </a:ext>
            </a:extLst>
          </p:cNvPr>
          <p:cNvGrpSpPr/>
          <p:nvPr/>
        </p:nvGrpSpPr>
        <p:grpSpPr>
          <a:xfrm>
            <a:off x="558609" y="5590129"/>
            <a:ext cx="1526960" cy="885309"/>
            <a:chOff x="558609" y="5342479"/>
            <a:chExt cx="1526960" cy="885309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1054438-35D3-B982-D502-6D6AE2213CAB}"/>
                </a:ext>
              </a:extLst>
            </p:cNvPr>
            <p:cNvSpPr/>
            <p:nvPr/>
          </p:nvSpPr>
          <p:spPr>
            <a:xfrm>
              <a:off x="638508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C81121B-E9D4-ED12-47A0-1A6A5C39B4D4}"/>
                </a:ext>
              </a:extLst>
            </p:cNvPr>
            <p:cNvSpPr/>
            <p:nvPr/>
          </p:nvSpPr>
          <p:spPr>
            <a:xfrm>
              <a:off x="558609" y="5342479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93744B3E-5086-3625-A782-04B2CF2B4B8D}"/>
                </a:ext>
              </a:extLst>
            </p:cNvPr>
            <p:cNvSpPr/>
            <p:nvPr/>
          </p:nvSpPr>
          <p:spPr>
            <a:xfrm>
              <a:off x="878205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6DCF067-5BCF-A63F-CF06-3A92BCFC452F}"/>
                </a:ext>
              </a:extLst>
            </p:cNvPr>
            <p:cNvSpPr/>
            <p:nvPr/>
          </p:nvSpPr>
          <p:spPr>
            <a:xfrm>
              <a:off x="1109025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2FA8876D-8C89-610B-F872-1F66F3FC3AA8}"/>
                </a:ext>
              </a:extLst>
            </p:cNvPr>
            <p:cNvSpPr/>
            <p:nvPr/>
          </p:nvSpPr>
          <p:spPr>
            <a:xfrm>
              <a:off x="1339843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BBA6F390-8318-A86E-999B-DD89A3F176BF}"/>
                </a:ext>
              </a:extLst>
            </p:cNvPr>
            <p:cNvSpPr/>
            <p:nvPr/>
          </p:nvSpPr>
          <p:spPr>
            <a:xfrm>
              <a:off x="1570661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2329461-8F6C-3AB9-77D1-9016AF425226}"/>
                </a:ext>
              </a:extLst>
            </p:cNvPr>
            <p:cNvSpPr/>
            <p:nvPr/>
          </p:nvSpPr>
          <p:spPr>
            <a:xfrm>
              <a:off x="1801479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F5052BA-E834-CFAC-B89C-813C50AB89D0}"/>
                </a:ext>
              </a:extLst>
            </p:cNvPr>
            <p:cNvSpPr txBox="1"/>
            <p:nvPr/>
          </p:nvSpPr>
          <p:spPr>
            <a:xfrm>
              <a:off x="559623" y="5581457"/>
              <a:ext cx="152594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 Movie description</a:t>
              </a:r>
              <a:endParaRPr lang="ko-KR" altLang="en-US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8B84E4-9249-DC80-DA10-32A0A8F5AD69}"/>
              </a:ext>
            </a:extLst>
          </p:cNvPr>
          <p:cNvCxnSpPr>
            <a:cxnSpLocks/>
          </p:cNvCxnSpPr>
          <p:nvPr/>
        </p:nvCxnSpPr>
        <p:spPr>
          <a:xfrm>
            <a:off x="2161307" y="1717964"/>
            <a:ext cx="1314802" cy="15895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A0E4B6-6707-9FBC-53B4-E67197E7BF2B}"/>
              </a:ext>
            </a:extLst>
          </p:cNvPr>
          <p:cNvCxnSpPr>
            <a:cxnSpLocks/>
          </p:cNvCxnSpPr>
          <p:nvPr/>
        </p:nvCxnSpPr>
        <p:spPr>
          <a:xfrm>
            <a:off x="2152197" y="2343659"/>
            <a:ext cx="1274494" cy="119485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5FF36F-FB6C-0DD3-AB66-A6A2D93BFA2B}"/>
              </a:ext>
            </a:extLst>
          </p:cNvPr>
          <p:cNvCxnSpPr>
            <a:cxnSpLocks/>
          </p:cNvCxnSpPr>
          <p:nvPr/>
        </p:nvCxnSpPr>
        <p:spPr>
          <a:xfrm>
            <a:off x="2143555" y="3268040"/>
            <a:ext cx="1274054" cy="45514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47A2EA2-D512-0028-DC38-664C7D7FE28B}"/>
              </a:ext>
            </a:extLst>
          </p:cNvPr>
          <p:cNvCxnSpPr>
            <a:cxnSpLocks/>
          </p:cNvCxnSpPr>
          <p:nvPr/>
        </p:nvCxnSpPr>
        <p:spPr>
          <a:xfrm flipV="1">
            <a:off x="2138834" y="3802538"/>
            <a:ext cx="1287857" cy="11321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B8079E-DB65-C80A-41CB-D86F0A072DA5}"/>
              </a:ext>
            </a:extLst>
          </p:cNvPr>
          <p:cNvCxnSpPr>
            <a:cxnSpLocks/>
          </p:cNvCxnSpPr>
          <p:nvPr/>
        </p:nvCxnSpPr>
        <p:spPr>
          <a:xfrm flipV="1">
            <a:off x="2114201" y="3943528"/>
            <a:ext cx="1303408" cy="9044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2173A8-575C-A14E-379E-003F42791225}"/>
              </a:ext>
            </a:extLst>
          </p:cNvPr>
          <p:cNvCxnSpPr>
            <a:cxnSpLocks/>
          </p:cNvCxnSpPr>
          <p:nvPr/>
        </p:nvCxnSpPr>
        <p:spPr>
          <a:xfrm flipV="1">
            <a:off x="2114201" y="4135914"/>
            <a:ext cx="1332041" cy="13595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73B3EF-1705-B2A7-08BB-704D8FC01098}"/>
              </a:ext>
            </a:extLst>
          </p:cNvPr>
          <p:cNvGrpSpPr/>
          <p:nvPr/>
        </p:nvGrpSpPr>
        <p:grpSpPr>
          <a:xfrm>
            <a:off x="9834299" y="1341802"/>
            <a:ext cx="2170546" cy="570494"/>
            <a:chOff x="2298836" y="5086905"/>
            <a:chExt cx="2170546" cy="57049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91DAF1E-D3ED-7232-54A1-FE10DD044B8E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2F0975-C2CD-F9D9-CD72-21D171CAE4B1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80FA31B-DEF7-BF07-1D5E-9D632709F4C2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A994971-41DC-FB0E-C01D-27FBC6EC2930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EDB31CF-C8AD-096A-3313-F4A861E134BF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1D5ABAF-1722-E034-5DD7-8F88A80C8F29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70CAC0A-201B-82D4-0873-6E3C3DD59765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D3DBF4-AF65-2993-E330-EF2FB9881BFF}"/>
                </a:ext>
              </a:extLst>
            </p:cNvPr>
            <p:cNvSpPr txBox="1"/>
            <p:nvPr/>
          </p:nvSpPr>
          <p:spPr>
            <a:xfrm>
              <a:off x="2298836" y="5288067"/>
              <a:ext cx="217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Title Embedding</a:t>
              </a: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95D6D0-69C4-57A8-5C5B-8C9735A953DD}"/>
              </a:ext>
            </a:extLst>
          </p:cNvPr>
          <p:cNvGrpSpPr/>
          <p:nvPr/>
        </p:nvGrpSpPr>
        <p:grpSpPr>
          <a:xfrm>
            <a:off x="9826421" y="2206697"/>
            <a:ext cx="2170546" cy="608310"/>
            <a:chOff x="2280363" y="5086905"/>
            <a:chExt cx="2170546" cy="60831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234360F-38A8-E9CE-FA4A-9EE7B210F833}"/>
                </a:ext>
              </a:extLst>
            </p:cNvPr>
            <p:cNvSpPr/>
            <p:nvPr/>
          </p:nvSpPr>
          <p:spPr>
            <a:xfrm>
              <a:off x="2592280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BD0EC7-CD3F-C1D5-D023-91506E28B435}"/>
                </a:ext>
              </a:extLst>
            </p:cNvPr>
            <p:cNvSpPr/>
            <p:nvPr/>
          </p:nvSpPr>
          <p:spPr>
            <a:xfrm>
              <a:off x="2512381" y="5086905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D9FD52D-88FD-9F08-13CF-90EC9B2B58D9}"/>
                </a:ext>
              </a:extLst>
            </p:cNvPr>
            <p:cNvSpPr/>
            <p:nvPr/>
          </p:nvSpPr>
          <p:spPr>
            <a:xfrm>
              <a:off x="283197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3BB41-80F5-2499-3C3F-23EE8859216C}"/>
                </a:ext>
              </a:extLst>
            </p:cNvPr>
            <p:cNvSpPr/>
            <p:nvPr/>
          </p:nvSpPr>
          <p:spPr>
            <a:xfrm>
              <a:off x="3062797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4611D25-A708-FC49-DDAF-8C90FC8494CE}"/>
                </a:ext>
              </a:extLst>
            </p:cNvPr>
            <p:cNvSpPr/>
            <p:nvPr/>
          </p:nvSpPr>
          <p:spPr>
            <a:xfrm>
              <a:off x="3293615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17C522-D22B-F822-7A1E-85A97279146B}"/>
                </a:ext>
              </a:extLst>
            </p:cNvPr>
            <p:cNvSpPr/>
            <p:nvPr/>
          </p:nvSpPr>
          <p:spPr>
            <a:xfrm>
              <a:off x="3524433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0F6910F-98B0-66E0-250B-074739E10E38}"/>
                </a:ext>
              </a:extLst>
            </p:cNvPr>
            <p:cNvSpPr/>
            <p:nvPr/>
          </p:nvSpPr>
          <p:spPr>
            <a:xfrm>
              <a:off x="3755251" y="5126854"/>
              <a:ext cx="159798" cy="1686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96E7CF-55C8-D075-5603-E94D22B47457}"/>
                </a:ext>
              </a:extLst>
            </p:cNvPr>
            <p:cNvSpPr txBox="1"/>
            <p:nvPr/>
          </p:nvSpPr>
          <p:spPr>
            <a:xfrm>
              <a:off x="2280363" y="5325883"/>
              <a:ext cx="217054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Genre Embedding</a:t>
              </a:r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8297C61-BD45-C000-229F-6DDB55F775A7}"/>
              </a:ext>
            </a:extLst>
          </p:cNvPr>
          <p:cNvGrpSpPr/>
          <p:nvPr/>
        </p:nvGrpSpPr>
        <p:grpSpPr>
          <a:xfrm>
            <a:off x="9929828" y="2900323"/>
            <a:ext cx="1777890" cy="579431"/>
            <a:chOff x="373074" y="3143753"/>
            <a:chExt cx="1777890" cy="5794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317CD97-10EA-3DAD-27C6-8294D000E9CC}"/>
                </a:ext>
              </a:extLst>
            </p:cNvPr>
            <p:cNvSpPr/>
            <p:nvPr/>
          </p:nvSpPr>
          <p:spPr>
            <a:xfrm>
              <a:off x="602281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76E2F1E-4C41-0959-3225-E87FC91E38B2}"/>
                </a:ext>
              </a:extLst>
            </p:cNvPr>
            <p:cNvSpPr/>
            <p:nvPr/>
          </p:nvSpPr>
          <p:spPr>
            <a:xfrm>
              <a:off x="522382" y="3143753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BF4C643-D91A-3397-D77E-5A0E496A9A80}"/>
                </a:ext>
              </a:extLst>
            </p:cNvPr>
            <p:cNvSpPr/>
            <p:nvPr/>
          </p:nvSpPr>
          <p:spPr>
            <a:xfrm>
              <a:off x="841978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CEF317-7912-E062-21D1-E41D6D6F90BD}"/>
                </a:ext>
              </a:extLst>
            </p:cNvPr>
            <p:cNvSpPr/>
            <p:nvPr/>
          </p:nvSpPr>
          <p:spPr>
            <a:xfrm>
              <a:off x="1072798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5E414EA-B759-78DC-A1CF-1AA450981C79}"/>
                </a:ext>
              </a:extLst>
            </p:cNvPr>
            <p:cNvSpPr/>
            <p:nvPr/>
          </p:nvSpPr>
          <p:spPr>
            <a:xfrm>
              <a:off x="1303616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47001A2-D0C8-620F-33BE-D603896EC792}"/>
                </a:ext>
              </a:extLst>
            </p:cNvPr>
            <p:cNvSpPr/>
            <p:nvPr/>
          </p:nvSpPr>
          <p:spPr>
            <a:xfrm>
              <a:off x="1534434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8F25616-338A-1385-D101-E2540E35244C}"/>
                </a:ext>
              </a:extLst>
            </p:cNvPr>
            <p:cNvSpPr/>
            <p:nvPr/>
          </p:nvSpPr>
          <p:spPr>
            <a:xfrm>
              <a:off x="1765252" y="3183702"/>
              <a:ext cx="159798" cy="1686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BAA65F-165B-A1B3-F0AD-BB33F42C1CF5}"/>
                </a:ext>
              </a:extLst>
            </p:cNvPr>
            <p:cNvSpPr txBox="1"/>
            <p:nvPr/>
          </p:nvSpPr>
          <p:spPr>
            <a:xfrm>
              <a:off x="373074" y="3353852"/>
              <a:ext cx="1777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Title Embedding</a:t>
              </a:r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314F429-BC1B-D7BE-2B0F-C5C04872DC25}"/>
              </a:ext>
            </a:extLst>
          </p:cNvPr>
          <p:cNvGrpSpPr/>
          <p:nvPr/>
        </p:nvGrpSpPr>
        <p:grpSpPr>
          <a:xfrm>
            <a:off x="9938832" y="3762589"/>
            <a:ext cx="1948368" cy="885309"/>
            <a:chOff x="420178" y="3762589"/>
            <a:chExt cx="1948368" cy="88530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6EC2822-0FED-E12B-02D6-B8622DEDDA7E}"/>
                </a:ext>
              </a:extLst>
            </p:cNvPr>
            <p:cNvSpPr/>
            <p:nvPr/>
          </p:nvSpPr>
          <p:spPr>
            <a:xfrm>
              <a:off x="620754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9574403-7715-73F3-3EDD-94C42FDAD691}"/>
                </a:ext>
              </a:extLst>
            </p:cNvPr>
            <p:cNvSpPr/>
            <p:nvPr/>
          </p:nvSpPr>
          <p:spPr>
            <a:xfrm>
              <a:off x="540855" y="3762589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104F600-4D6C-7B83-9E1E-9C57164C72D8}"/>
                </a:ext>
              </a:extLst>
            </p:cNvPr>
            <p:cNvSpPr/>
            <p:nvPr/>
          </p:nvSpPr>
          <p:spPr>
            <a:xfrm>
              <a:off x="860451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A766760-1389-1D79-D09D-7B611D74EE39}"/>
                </a:ext>
              </a:extLst>
            </p:cNvPr>
            <p:cNvSpPr/>
            <p:nvPr/>
          </p:nvSpPr>
          <p:spPr>
            <a:xfrm>
              <a:off x="1091271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06BE234-0356-A1BD-CE14-22FCC4E15420}"/>
                </a:ext>
              </a:extLst>
            </p:cNvPr>
            <p:cNvSpPr/>
            <p:nvPr/>
          </p:nvSpPr>
          <p:spPr>
            <a:xfrm>
              <a:off x="1322089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06F6C4E-D7A7-9E88-7C32-2B3E389E598C}"/>
                </a:ext>
              </a:extLst>
            </p:cNvPr>
            <p:cNvSpPr/>
            <p:nvPr/>
          </p:nvSpPr>
          <p:spPr>
            <a:xfrm>
              <a:off x="1552907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B8E2820-3EAA-2909-FBA2-AC01458BD492}"/>
                </a:ext>
              </a:extLst>
            </p:cNvPr>
            <p:cNvSpPr/>
            <p:nvPr/>
          </p:nvSpPr>
          <p:spPr>
            <a:xfrm>
              <a:off x="1783725" y="3802538"/>
              <a:ext cx="159798" cy="1686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C6A1CA-B700-DCA0-3480-BB254A5138B0}"/>
                </a:ext>
              </a:extLst>
            </p:cNvPr>
            <p:cNvSpPr txBox="1"/>
            <p:nvPr/>
          </p:nvSpPr>
          <p:spPr>
            <a:xfrm>
              <a:off x="420178" y="4001567"/>
              <a:ext cx="1948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/>
                <a:t>Description</a:t>
              </a:r>
              <a:endParaRPr lang="ko-KR" altLang="en-US"/>
            </a:p>
            <a:p>
              <a:r>
                <a:rPr lang="en-US" altLang="ko-KR"/>
                <a:t>Embedding</a:t>
              </a:r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C9B280F-8C99-5936-B967-DDCEA0119069}"/>
              </a:ext>
            </a:extLst>
          </p:cNvPr>
          <p:cNvGrpSpPr/>
          <p:nvPr/>
        </p:nvGrpSpPr>
        <p:grpSpPr>
          <a:xfrm>
            <a:off x="9989065" y="4723643"/>
            <a:ext cx="1898135" cy="570494"/>
            <a:chOff x="470411" y="4723643"/>
            <a:chExt cx="1898135" cy="57049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CED50FF-7D92-7E9D-42B0-E8FCD0B51AB6}"/>
                </a:ext>
              </a:extLst>
            </p:cNvPr>
            <p:cNvSpPr/>
            <p:nvPr/>
          </p:nvSpPr>
          <p:spPr>
            <a:xfrm>
              <a:off x="620035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71BB510-880F-40E0-8A4E-DCA7402C0690}"/>
                </a:ext>
              </a:extLst>
            </p:cNvPr>
            <p:cNvSpPr/>
            <p:nvPr/>
          </p:nvSpPr>
          <p:spPr>
            <a:xfrm>
              <a:off x="540136" y="4723643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C958DA5-8066-91D7-4282-D99D5B5E9044}"/>
                </a:ext>
              </a:extLst>
            </p:cNvPr>
            <p:cNvSpPr/>
            <p:nvPr/>
          </p:nvSpPr>
          <p:spPr>
            <a:xfrm>
              <a:off x="859732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11FD42B-8E99-EF53-18B7-1EA04D006EA8}"/>
                </a:ext>
              </a:extLst>
            </p:cNvPr>
            <p:cNvSpPr/>
            <p:nvPr/>
          </p:nvSpPr>
          <p:spPr>
            <a:xfrm>
              <a:off x="1090552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36CC82D-BFD0-E3D5-50EE-1AC67A6C2863}"/>
                </a:ext>
              </a:extLst>
            </p:cNvPr>
            <p:cNvSpPr/>
            <p:nvPr/>
          </p:nvSpPr>
          <p:spPr>
            <a:xfrm>
              <a:off x="1321370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BE10791-E276-39AB-0B72-EBEB6BE794FB}"/>
                </a:ext>
              </a:extLst>
            </p:cNvPr>
            <p:cNvSpPr/>
            <p:nvPr/>
          </p:nvSpPr>
          <p:spPr>
            <a:xfrm>
              <a:off x="1552188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FD1D23C-848C-6483-9AC4-8A88B34312C3}"/>
                </a:ext>
              </a:extLst>
            </p:cNvPr>
            <p:cNvSpPr/>
            <p:nvPr/>
          </p:nvSpPr>
          <p:spPr>
            <a:xfrm>
              <a:off x="1783006" y="4763592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07A6BE-2C92-B2D3-E354-D349CB634D3E}"/>
                </a:ext>
              </a:extLst>
            </p:cNvPr>
            <p:cNvSpPr txBox="1"/>
            <p:nvPr/>
          </p:nvSpPr>
          <p:spPr>
            <a:xfrm>
              <a:off x="470411" y="4924805"/>
              <a:ext cx="1898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Title Embedding</a:t>
              </a:r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9A87FC2-9AB1-8877-A3D8-FD69A53925D7}"/>
              </a:ext>
            </a:extLst>
          </p:cNvPr>
          <p:cNvGrpSpPr/>
          <p:nvPr/>
        </p:nvGrpSpPr>
        <p:grpSpPr>
          <a:xfrm>
            <a:off x="9934629" y="5342479"/>
            <a:ext cx="1898134" cy="608310"/>
            <a:chOff x="415975" y="5342479"/>
            <a:chExt cx="1898134" cy="60831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A20B34B-ADD7-D5BD-FB3B-B30FAE2E5DFE}"/>
                </a:ext>
              </a:extLst>
            </p:cNvPr>
            <p:cNvSpPr/>
            <p:nvPr/>
          </p:nvSpPr>
          <p:spPr>
            <a:xfrm>
              <a:off x="638508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1085622-95DC-0222-7E8B-EBEAA44DEAC9}"/>
                </a:ext>
              </a:extLst>
            </p:cNvPr>
            <p:cNvSpPr/>
            <p:nvPr/>
          </p:nvSpPr>
          <p:spPr>
            <a:xfrm>
              <a:off x="558609" y="5342479"/>
              <a:ext cx="1526959" cy="248575"/>
            </a:xfrm>
            <a:prstGeom prst="rect">
              <a:avLst/>
            </a:prstGeom>
            <a:noFill/>
            <a:ln w="28575">
              <a:solidFill>
                <a:srgbClr val="584C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14D9397-CC44-2348-D1AC-28A47E6D31CC}"/>
                </a:ext>
              </a:extLst>
            </p:cNvPr>
            <p:cNvSpPr/>
            <p:nvPr/>
          </p:nvSpPr>
          <p:spPr>
            <a:xfrm>
              <a:off x="878205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BD0298D-E414-F279-2512-E037626FC0E2}"/>
                </a:ext>
              </a:extLst>
            </p:cNvPr>
            <p:cNvSpPr/>
            <p:nvPr/>
          </p:nvSpPr>
          <p:spPr>
            <a:xfrm>
              <a:off x="1109025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528089E-4B10-261D-E1D5-2CDB6F29B2C6}"/>
                </a:ext>
              </a:extLst>
            </p:cNvPr>
            <p:cNvSpPr/>
            <p:nvPr/>
          </p:nvSpPr>
          <p:spPr>
            <a:xfrm>
              <a:off x="1339843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E613949-E821-177A-C3C7-D722E53AB387}"/>
                </a:ext>
              </a:extLst>
            </p:cNvPr>
            <p:cNvSpPr/>
            <p:nvPr/>
          </p:nvSpPr>
          <p:spPr>
            <a:xfrm>
              <a:off x="1570661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F66644D-4D20-D8B9-0414-3941BF7DE052}"/>
                </a:ext>
              </a:extLst>
            </p:cNvPr>
            <p:cNvSpPr/>
            <p:nvPr/>
          </p:nvSpPr>
          <p:spPr>
            <a:xfrm>
              <a:off x="1801479" y="5382428"/>
              <a:ext cx="159798" cy="16867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C2D9FE-99E2-FEA0-48CC-4F1C9AC2138C}"/>
                </a:ext>
              </a:extLst>
            </p:cNvPr>
            <p:cNvSpPr txBox="1"/>
            <p:nvPr/>
          </p:nvSpPr>
          <p:spPr>
            <a:xfrm>
              <a:off x="415975" y="5581457"/>
              <a:ext cx="189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Genre Embedding</a:t>
              </a:r>
              <a:endParaRPr lang="ko-KR" altLang="en-US"/>
            </a:p>
          </p:txBody>
        </p:sp>
      </p:grp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11AC19-E20F-F5AF-817D-07867C726BF0}"/>
              </a:ext>
            </a:extLst>
          </p:cNvPr>
          <p:cNvCxnSpPr>
            <a:cxnSpLocks/>
          </p:cNvCxnSpPr>
          <p:nvPr/>
        </p:nvCxnSpPr>
        <p:spPr>
          <a:xfrm flipV="1">
            <a:off x="8720193" y="1647236"/>
            <a:ext cx="1176206" cy="175195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3AB8040-4067-E882-3071-6AF71EB54471}"/>
              </a:ext>
            </a:extLst>
          </p:cNvPr>
          <p:cNvCxnSpPr>
            <a:cxnSpLocks/>
          </p:cNvCxnSpPr>
          <p:nvPr/>
        </p:nvCxnSpPr>
        <p:spPr>
          <a:xfrm flipV="1">
            <a:off x="8710882" y="2353502"/>
            <a:ext cx="1278183" cy="118501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688DE9D-5C99-044F-D5BD-1D50E064286C}"/>
              </a:ext>
            </a:extLst>
          </p:cNvPr>
          <p:cNvCxnSpPr>
            <a:cxnSpLocks/>
          </p:cNvCxnSpPr>
          <p:nvPr/>
        </p:nvCxnSpPr>
        <p:spPr>
          <a:xfrm flipV="1">
            <a:off x="8745757" y="3307517"/>
            <a:ext cx="1249314" cy="3306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E571320-FA3A-43A5-39B3-9D521EF43905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736675" y="3751931"/>
            <a:ext cx="1322834" cy="134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20F4B23-6103-7B7B-050A-FF3995EDE123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8719479" y="3880545"/>
            <a:ext cx="1339311" cy="9673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4792E83-9CCF-C633-B88F-0DA17BE3F15E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736675" y="4019876"/>
            <a:ext cx="1340588" cy="144689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30227_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3C49"/>
      </a:accent1>
      <a:accent2>
        <a:srgbClr val="0273A9"/>
      </a:accent2>
      <a:accent3>
        <a:srgbClr val="5AB2D7"/>
      </a:accent3>
      <a:accent4>
        <a:srgbClr val="F0E8DE"/>
      </a:accent4>
      <a:accent5>
        <a:srgbClr val="919693"/>
      </a:accent5>
      <a:accent6>
        <a:srgbClr val="6C7A84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와이드스크린</PresentationFormat>
  <Paragraphs>130</Paragraphs>
  <Slides>22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홍서윤</cp:lastModifiedBy>
  <cp:revision>49</cp:revision>
  <dcterms:created xsi:type="dcterms:W3CDTF">2023-02-13T04:30:31Z</dcterms:created>
  <dcterms:modified xsi:type="dcterms:W3CDTF">2023-03-30T21:26:50Z</dcterms:modified>
</cp:coreProperties>
</file>